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A27CF-D3E3-41AC-8176-8584089B3708}" type="datetimeFigureOut">
              <a:rPr kumimoji="1" lang="ja-JP" altLang="en-US" smtClean="0"/>
              <a:t>2016/5/18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52526-63FA-418D-8B69-BCF60F4221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0762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52526-63FA-418D-8B69-BCF60F4221A0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708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5091-A822-4CC3-81AF-E6773C1F04F0}" type="datetimeFigureOut">
              <a:rPr kumimoji="1" lang="ja-JP" altLang="en-US" smtClean="0"/>
              <a:t>2016/5/18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B795-7115-4B2B-8CE9-C8EE6045BF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929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5091-A822-4CC3-81AF-E6773C1F04F0}" type="datetimeFigureOut">
              <a:rPr kumimoji="1" lang="ja-JP" altLang="en-US" smtClean="0"/>
              <a:t>2016/5/18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B795-7115-4B2B-8CE9-C8EE6045BF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7123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5091-A822-4CC3-81AF-E6773C1F04F0}" type="datetimeFigureOut">
              <a:rPr kumimoji="1" lang="ja-JP" altLang="en-US" smtClean="0"/>
              <a:t>2016/5/18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B795-7115-4B2B-8CE9-C8EE6045BF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970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5091-A822-4CC3-81AF-E6773C1F04F0}" type="datetimeFigureOut">
              <a:rPr kumimoji="1" lang="ja-JP" altLang="en-US" smtClean="0"/>
              <a:t>2016/5/18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B795-7115-4B2B-8CE9-C8EE6045BF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0481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5091-A822-4CC3-81AF-E6773C1F04F0}" type="datetimeFigureOut">
              <a:rPr kumimoji="1" lang="ja-JP" altLang="en-US" smtClean="0"/>
              <a:t>2016/5/18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B795-7115-4B2B-8CE9-C8EE6045BF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670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5091-A822-4CC3-81AF-E6773C1F04F0}" type="datetimeFigureOut">
              <a:rPr kumimoji="1" lang="ja-JP" altLang="en-US" smtClean="0"/>
              <a:t>2016/5/18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B795-7115-4B2B-8CE9-C8EE6045BF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78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5091-A822-4CC3-81AF-E6773C1F04F0}" type="datetimeFigureOut">
              <a:rPr kumimoji="1" lang="ja-JP" altLang="en-US" smtClean="0"/>
              <a:t>2016/5/18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B795-7115-4B2B-8CE9-C8EE6045BF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8296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5091-A822-4CC3-81AF-E6773C1F04F0}" type="datetimeFigureOut">
              <a:rPr kumimoji="1" lang="ja-JP" altLang="en-US" smtClean="0"/>
              <a:t>2016/5/18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B795-7115-4B2B-8CE9-C8EE6045BF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766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5091-A822-4CC3-81AF-E6773C1F04F0}" type="datetimeFigureOut">
              <a:rPr kumimoji="1" lang="ja-JP" altLang="en-US" smtClean="0"/>
              <a:t>2016/5/18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B795-7115-4B2B-8CE9-C8EE6045BF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9690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5091-A822-4CC3-81AF-E6773C1F04F0}" type="datetimeFigureOut">
              <a:rPr kumimoji="1" lang="ja-JP" altLang="en-US" smtClean="0"/>
              <a:t>2016/5/18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B795-7115-4B2B-8CE9-C8EE6045BF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777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5091-A822-4CC3-81AF-E6773C1F04F0}" type="datetimeFigureOut">
              <a:rPr kumimoji="1" lang="ja-JP" altLang="en-US" smtClean="0"/>
              <a:t>2016/5/18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B795-7115-4B2B-8CE9-C8EE6045BF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259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45091-A822-4CC3-81AF-E6773C1F04F0}" type="datetimeFigureOut">
              <a:rPr kumimoji="1" lang="ja-JP" altLang="en-US" smtClean="0"/>
              <a:t>2016/5/18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3B795-7115-4B2B-8CE9-C8EE6045BF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741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755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885"/>
            <a:ext cx="3359323" cy="26226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276" y="465935"/>
            <a:ext cx="3181514" cy="258458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692" y="446885"/>
            <a:ext cx="3695890" cy="546763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10" y="829131"/>
            <a:ext cx="488975" cy="42547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18784" y="1254603"/>
            <a:ext cx="46462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b="1" dirty="0"/>
              <a:t>カント</a:t>
            </a:r>
            <a:endParaRPr kumimoji="1" lang="ja-JP" altLang="en-US" sz="9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8784" y="63282"/>
            <a:ext cx="3240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「客観」とは「主観」の中につくられるもの</a:t>
            </a:r>
            <a:endParaRPr lang="ja-JP" altLang="en-US" sz="1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937830" y="63282"/>
            <a:ext cx="3323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人間も社会も弁証法的に理想にむかう</a:t>
            </a:r>
            <a:endParaRPr lang="ja-JP" altLang="en-US" sz="1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686" y="2128160"/>
            <a:ext cx="488975" cy="425472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3554860" y="2553632"/>
            <a:ext cx="46462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b="1" dirty="0"/>
              <a:t>カント</a:t>
            </a:r>
            <a:endParaRPr kumimoji="1" lang="ja-JP" altLang="en-US" sz="9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512975" y="5918145"/>
            <a:ext cx="684000" cy="21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b="1" dirty="0" smtClean="0"/>
              <a:t>ヘーゲル</a:t>
            </a:r>
            <a:endParaRPr kumimoji="1" lang="ja-JP" altLang="en-US" sz="9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1206953" y="118238"/>
            <a:ext cx="162000" cy="19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35467" y="118238"/>
            <a:ext cx="162000" cy="19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22822" y="2753204"/>
            <a:ext cx="198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16787" y="478378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059953" y="478378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12430" y="1287268"/>
            <a:ext cx="180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726552" y="2752731"/>
            <a:ext cx="198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 rot="20999741">
            <a:off x="777987" y="1837828"/>
            <a:ext cx="256031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90002" y="2146899"/>
            <a:ext cx="202967" cy="1986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475939" y="1026248"/>
            <a:ext cx="202967" cy="1986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837888" y="1682725"/>
            <a:ext cx="12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378517" y="2345726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964314" y="2345726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741851" y="2590698"/>
            <a:ext cx="180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850892" y="478378"/>
            <a:ext cx="21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633851" y="1500280"/>
            <a:ext cx="252000" cy="27136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799683" y="1500280"/>
            <a:ext cx="252000" cy="27136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965515" y="1500280"/>
            <a:ext cx="252000" cy="27136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912933" y="497428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135183" y="497428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078471" y="2015673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478521" y="2015673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870583" y="2396571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061083" y="2885521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733933" y="2885521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00633" y="2885521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370521" y="497428"/>
            <a:ext cx="21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7221671" y="484806"/>
            <a:ext cx="32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986447" y="478612"/>
            <a:ext cx="21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7618147" y="954248"/>
            <a:ext cx="28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8449365" y="954248"/>
            <a:ext cx="28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8874815" y="954248"/>
            <a:ext cx="28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7685747" y="1160704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227570" y="1749425"/>
            <a:ext cx="36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8449076" y="1749425"/>
            <a:ext cx="36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8975604" y="1749425"/>
            <a:ext cx="36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9184725" y="2657398"/>
            <a:ext cx="36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9711253" y="2657398"/>
            <a:ext cx="36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7615947" y="2663748"/>
            <a:ext cx="144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7951975" y="2663748"/>
            <a:ext cx="36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8415176" y="3597198"/>
            <a:ext cx="144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8751204" y="3597198"/>
            <a:ext cx="36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7971025" y="2962381"/>
            <a:ext cx="216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8768690" y="3899720"/>
            <a:ext cx="216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534397" y="4549698"/>
            <a:ext cx="306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684472" y="4992311"/>
            <a:ext cx="162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7690822" y="5444971"/>
            <a:ext cx="162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9729525" y="5960498"/>
            <a:ext cx="360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8167397" y="122978"/>
            <a:ext cx="342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7840397" y="121555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6" name="図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9" y="3757316"/>
            <a:ext cx="3359323" cy="2622685"/>
          </a:xfrm>
          <a:prstGeom prst="rect">
            <a:avLst/>
          </a:prstGeom>
        </p:spPr>
      </p:pic>
      <p:pic>
        <p:nvPicPr>
          <p:cNvPr id="67" name="図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835" y="3776366"/>
            <a:ext cx="3181514" cy="2584583"/>
          </a:xfrm>
          <a:prstGeom prst="rect">
            <a:avLst/>
          </a:prstGeom>
        </p:spPr>
      </p:pic>
      <p:pic>
        <p:nvPicPr>
          <p:cNvPr id="68" name="図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69" y="4139562"/>
            <a:ext cx="488975" cy="425472"/>
          </a:xfrm>
          <a:prstGeom prst="rect">
            <a:avLst/>
          </a:prstGeom>
        </p:spPr>
      </p:pic>
      <p:sp>
        <p:nvSpPr>
          <p:cNvPr id="69" name="テキスト ボックス 68"/>
          <p:cNvSpPr txBox="1"/>
          <p:nvPr/>
        </p:nvSpPr>
        <p:spPr>
          <a:xfrm>
            <a:off x="151343" y="4565034"/>
            <a:ext cx="46462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b="1" dirty="0"/>
              <a:t>カント</a:t>
            </a:r>
            <a:endParaRPr kumimoji="1" lang="ja-JP" altLang="en-US" sz="900" b="1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151343" y="3373713"/>
            <a:ext cx="3240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「客観」とは「主観」の中につくられるもの</a:t>
            </a:r>
            <a:endParaRPr lang="ja-JP" altLang="en-US" sz="1400" dirty="0"/>
          </a:p>
        </p:txBody>
      </p:sp>
      <p:pic>
        <p:nvPicPr>
          <p:cNvPr id="72" name="図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245" y="5438591"/>
            <a:ext cx="488975" cy="425472"/>
          </a:xfrm>
          <a:prstGeom prst="rect">
            <a:avLst/>
          </a:prstGeom>
        </p:spPr>
      </p:pic>
      <p:sp>
        <p:nvSpPr>
          <p:cNvPr id="73" name="テキスト ボックス 72"/>
          <p:cNvSpPr txBox="1"/>
          <p:nvPr/>
        </p:nvSpPr>
        <p:spPr>
          <a:xfrm>
            <a:off x="3587419" y="5864063"/>
            <a:ext cx="46462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b="1" dirty="0"/>
              <a:t>カント</a:t>
            </a:r>
            <a:endParaRPr kumimoji="1" lang="ja-JP" altLang="en-US" sz="900" b="1" dirty="0"/>
          </a:p>
        </p:txBody>
      </p:sp>
      <p:sp>
        <p:nvSpPr>
          <p:cNvPr id="74" name="正方形/長方形 73"/>
          <p:cNvSpPr/>
          <p:nvPr/>
        </p:nvSpPr>
        <p:spPr>
          <a:xfrm>
            <a:off x="1239512" y="3428669"/>
            <a:ext cx="162000" cy="19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368026" y="3428669"/>
            <a:ext cx="162000" cy="19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55381" y="6063635"/>
            <a:ext cx="198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49346" y="3788809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92512" y="3788809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344989" y="4597699"/>
            <a:ext cx="180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759111" y="6063162"/>
            <a:ext cx="198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 rot="20999741">
            <a:off x="810546" y="5148259"/>
            <a:ext cx="256031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722561" y="5457330"/>
            <a:ext cx="202967" cy="1986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508498" y="4336679"/>
            <a:ext cx="202967" cy="1986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2870447" y="4993156"/>
            <a:ext cx="12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2411076" y="5656157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2996873" y="5656157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3774410" y="5901129"/>
            <a:ext cx="180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883451" y="3788809"/>
            <a:ext cx="21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3666410" y="4810711"/>
            <a:ext cx="252000" cy="2713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832242" y="4810711"/>
            <a:ext cx="252000" cy="2713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5998074" y="4810711"/>
            <a:ext cx="252000" cy="2713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4945492" y="3807859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5167742" y="3807859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4111030" y="5326104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4511080" y="5326104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4903142" y="5707002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5093642" y="6195952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3766492" y="6195952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4033192" y="6195952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4403080" y="3807859"/>
            <a:ext cx="21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" name="図 1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8128" y="492867"/>
            <a:ext cx="3695890" cy="54676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4" name="テキスト ボックス 103"/>
          <p:cNvSpPr txBox="1"/>
          <p:nvPr/>
        </p:nvSpPr>
        <p:spPr>
          <a:xfrm>
            <a:off x="10671266" y="109264"/>
            <a:ext cx="332377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人間も社会も弁証法的に理想にむかう</a:t>
            </a:r>
            <a:endParaRPr lang="ja-JP" altLang="en-US" sz="1400" dirty="0"/>
          </a:p>
        </p:txBody>
      </p:sp>
      <p:sp>
        <p:nvSpPr>
          <p:cNvPr id="105" name="テキスト ボックス 104"/>
          <p:cNvSpPr txBox="1"/>
          <p:nvPr/>
        </p:nvSpPr>
        <p:spPr>
          <a:xfrm>
            <a:off x="13246411" y="5964127"/>
            <a:ext cx="684000" cy="21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b="1" dirty="0" smtClean="0"/>
              <a:t>ヘーゲル</a:t>
            </a:r>
            <a:endParaRPr kumimoji="1" lang="ja-JP" altLang="en-US" sz="900" b="1" dirty="0"/>
          </a:p>
        </p:txBody>
      </p:sp>
      <p:sp>
        <p:nvSpPr>
          <p:cNvPr id="106" name="正方形/長方形 105"/>
          <p:cNvSpPr/>
          <p:nvPr/>
        </p:nvSpPr>
        <p:spPr>
          <a:xfrm>
            <a:off x="10955107" y="530788"/>
            <a:ext cx="32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11719883" y="524594"/>
            <a:ext cx="21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11351583" y="1000230"/>
            <a:ext cx="28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12182801" y="1000230"/>
            <a:ext cx="28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12608251" y="1000230"/>
            <a:ext cx="28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11419183" y="1206686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10961006" y="1795407"/>
            <a:ext cx="36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12182512" y="1795407"/>
            <a:ext cx="36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12709040" y="1795407"/>
            <a:ext cx="36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12918161" y="2703380"/>
            <a:ext cx="36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13444689" y="2703380"/>
            <a:ext cx="36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11349383" y="2709730"/>
            <a:ext cx="144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11685411" y="2709730"/>
            <a:ext cx="36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12148612" y="3643180"/>
            <a:ext cx="144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12484640" y="3643180"/>
            <a:ext cx="36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11704461" y="3008363"/>
            <a:ext cx="216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12502126" y="3945702"/>
            <a:ext cx="216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11267833" y="4595680"/>
            <a:ext cx="306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11417908" y="5038293"/>
            <a:ext cx="162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11424258" y="5490953"/>
            <a:ext cx="162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13462961" y="6006480"/>
            <a:ext cx="360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11900833" y="168960"/>
            <a:ext cx="342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11573833" y="167537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486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435430"/>
            <a:ext cx="3314870" cy="2660787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18784" y="63282"/>
            <a:ext cx="3495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社会の矛盾は労働者の革命で解消される</a:t>
            </a:r>
            <a:endParaRPr lang="ja-JP" altLang="en-US" sz="14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1" y="3096217"/>
            <a:ext cx="452095" cy="47241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5284" y="3568631"/>
            <a:ext cx="68400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b="1" dirty="0" smtClean="0"/>
              <a:t>マルクス</a:t>
            </a:r>
            <a:endParaRPr kumimoji="1" lang="ja-JP" altLang="en-US" sz="9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1764652" y="2737491"/>
            <a:ext cx="216000" cy="23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129354" y="1839888"/>
            <a:ext cx="180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785234" y="2199040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349841" y="786656"/>
            <a:ext cx="198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462604" y="1952651"/>
            <a:ext cx="180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975380" y="477369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427692" y="477369"/>
            <a:ext cx="324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92740" y="3621047"/>
            <a:ext cx="324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34521" y="2303855"/>
            <a:ext cx="144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685182" y="2407411"/>
            <a:ext cx="144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94047" y="2738651"/>
            <a:ext cx="216000" cy="23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078617" y="129833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42990" y="129833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497" y="435430"/>
            <a:ext cx="3314870" cy="2660787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>
            <a:off x="3671110" y="63282"/>
            <a:ext cx="34952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社会の矛盾は労働者の革命で解消される</a:t>
            </a:r>
            <a:endParaRPr lang="ja-JP" altLang="en-US" sz="1400" dirty="0"/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497" y="3096217"/>
            <a:ext cx="452095" cy="4724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0" name="テキスト ボックス 39"/>
          <p:cNvSpPr txBox="1"/>
          <p:nvPr/>
        </p:nvSpPr>
        <p:spPr>
          <a:xfrm>
            <a:off x="3607610" y="3568631"/>
            <a:ext cx="68400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b="1" dirty="0" smtClean="0"/>
              <a:t>マルクス</a:t>
            </a:r>
            <a:endParaRPr kumimoji="1" lang="ja-JP" altLang="en-US" sz="900" b="1" dirty="0"/>
          </a:p>
        </p:txBody>
      </p:sp>
      <p:sp>
        <p:nvSpPr>
          <p:cNvPr id="41" name="正方形/長方形 40"/>
          <p:cNvSpPr/>
          <p:nvPr/>
        </p:nvSpPr>
        <p:spPr>
          <a:xfrm>
            <a:off x="5316978" y="2737491"/>
            <a:ext cx="216000" cy="23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6681680" y="1839888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337560" y="2199040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02167" y="786656"/>
            <a:ext cx="198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014930" y="1952651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527706" y="477369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980018" y="477369"/>
            <a:ext cx="324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845066" y="3621047"/>
            <a:ext cx="324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286847" y="2303855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237508" y="2407411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3846373" y="2738651"/>
            <a:ext cx="216000" cy="23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630943" y="129833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395316" y="129833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3741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近代思想を揺るがした哲学者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949" y="1640924"/>
            <a:ext cx="3238666" cy="47500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3" y="1666325"/>
            <a:ext cx="1784442" cy="472464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077654" y="1920687"/>
            <a:ext cx="144000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869106" y="4825437"/>
            <a:ext cx="144000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473684" y="3342318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250107" y="3027250"/>
            <a:ext cx="144000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869106" y="4120587"/>
            <a:ext cx="144000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469056" y="3596712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469056" y="4577787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469056" y="3901512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469056" y="4882587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269031" y="5054037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069006" y="2863287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269031" y="3806262"/>
            <a:ext cx="144000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478456" y="2491812"/>
            <a:ext cx="144000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087931" y="3653862"/>
            <a:ext cx="144000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882999" y="1653277"/>
            <a:ext cx="144000" cy="25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663924" y="3091552"/>
            <a:ext cx="144000" cy="57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663924" y="3910702"/>
            <a:ext cx="144000" cy="46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663924" y="4615552"/>
            <a:ext cx="144000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663924" y="5670377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473684" y="1695203"/>
            <a:ext cx="144000" cy="21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473684" y="2034355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473684" y="2760587"/>
            <a:ext cx="144000" cy="46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473684" y="3933312"/>
            <a:ext cx="144000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473684" y="4419537"/>
            <a:ext cx="144000" cy="21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473684" y="5003087"/>
            <a:ext cx="144000" cy="21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473684" y="5488862"/>
            <a:ext cx="144000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473684" y="5976274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69279" y="1811951"/>
            <a:ext cx="144000" cy="34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271926" y="2396950"/>
            <a:ext cx="144000" cy="57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271926" y="4387133"/>
            <a:ext cx="144000" cy="68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283444" y="5662849"/>
            <a:ext cx="144000" cy="59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87052" y="2131359"/>
            <a:ext cx="144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75941" y="2518287"/>
            <a:ext cx="144000" cy="21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85466" y="2965962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85466" y="3327912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87756" y="3918362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281810" y="2352475"/>
            <a:ext cx="144000" cy="21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282355" y="2922475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282355" y="3293950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291880" y="5903800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282355" y="6256225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図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512" y="1654718"/>
            <a:ext cx="3238666" cy="4750044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36" y="1680119"/>
            <a:ext cx="1784442" cy="4724643"/>
          </a:xfrm>
          <a:prstGeom prst="rect">
            <a:avLst/>
          </a:prstGeom>
        </p:spPr>
      </p:pic>
      <p:sp>
        <p:nvSpPr>
          <p:cNvPr id="55" name="正方形/長方形 54"/>
          <p:cNvSpPr/>
          <p:nvPr/>
        </p:nvSpPr>
        <p:spPr>
          <a:xfrm>
            <a:off x="6541217" y="1934481"/>
            <a:ext cx="144000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9332669" y="4839231"/>
            <a:ext cx="144000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937247" y="3356112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9713670" y="3041044"/>
            <a:ext cx="144000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9332669" y="4134381"/>
            <a:ext cx="144000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8932619" y="3610506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8932619" y="4591581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8932619" y="3915306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8932619" y="4896381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732594" y="5067831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8532569" y="2877081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8732594" y="3820056"/>
            <a:ext cx="144000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7942019" y="2505606"/>
            <a:ext cx="144000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7551494" y="3667656"/>
            <a:ext cx="144000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7346562" y="1667071"/>
            <a:ext cx="144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7127487" y="3105346"/>
            <a:ext cx="144000" cy="57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7127487" y="3924496"/>
            <a:ext cx="144000" cy="46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7127487" y="4629346"/>
            <a:ext cx="144000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7127487" y="5684171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6937247" y="1708997"/>
            <a:ext cx="144000" cy="21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6937247" y="2048149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6937247" y="2774381"/>
            <a:ext cx="144000" cy="46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6937247" y="3947106"/>
            <a:ext cx="144000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6937247" y="4433331"/>
            <a:ext cx="144000" cy="21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6937247" y="5016881"/>
            <a:ext cx="144000" cy="21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6937247" y="5502656"/>
            <a:ext cx="144000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937247" y="5990068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6732842" y="1825745"/>
            <a:ext cx="144000" cy="34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6735489" y="2410744"/>
            <a:ext cx="144000" cy="57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6735489" y="4400927"/>
            <a:ext cx="144000" cy="68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6747007" y="5676643"/>
            <a:ext cx="144000" cy="59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6150615" y="2145153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6139504" y="2532081"/>
            <a:ext cx="144000" cy="21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6149029" y="2979756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6149029" y="3341706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6151319" y="3932156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5745373" y="2366269"/>
            <a:ext cx="144000" cy="21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5745918" y="2936269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5745918" y="3307744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5755443" y="5917594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5745918" y="6270019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1884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014"/>
            <a:ext cx="3327571" cy="249567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71" y="392806"/>
            <a:ext cx="3086259" cy="276239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735" y="387014"/>
            <a:ext cx="3238666" cy="260998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1363" y="387014"/>
            <a:ext cx="3264068" cy="264808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5556" y="2996998"/>
            <a:ext cx="800141" cy="825542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9925556" y="3806713"/>
            <a:ext cx="82841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フッサール</a:t>
            </a:r>
            <a:endParaRPr kumimoji="1" lang="ja-JP" altLang="en-US" sz="900" b="1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86" y="2882692"/>
            <a:ext cx="871151" cy="99472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295781" y="63282"/>
            <a:ext cx="27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人間は可能性によって生きられる</a:t>
            </a:r>
            <a:endParaRPr lang="ja-JP" altLang="en-US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437646" y="63282"/>
            <a:ext cx="3321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弱者になるな！生きることを肯定せよ！</a:t>
            </a:r>
            <a:endParaRPr lang="ja-JP" altLang="en-US" sz="1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834688" y="63281"/>
            <a:ext cx="3321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真理も客観もないとした現象論</a:t>
            </a:r>
            <a:endParaRPr lang="ja-JP" altLang="en-US" sz="1400" dirty="0"/>
          </a:p>
        </p:txBody>
      </p:sp>
      <p:sp>
        <p:nvSpPr>
          <p:cNvPr id="15" name="正方形/長方形 14"/>
          <p:cNvSpPr/>
          <p:nvPr/>
        </p:nvSpPr>
        <p:spPr>
          <a:xfrm>
            <a:off x="3456359" y="1953691"/>
            <a:ext cx="214314" cy="189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185161" y="453312"/>
            <a:ext cx="126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22976" y="132990"/>
            <a:ext cx="36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43521" y="3743748"/>
            <a:ext cx="504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20261" y="2523517"/>
            <a:ext cx="25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575922" y="1735632"/>
            <a:ext cx="504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6686" y="957406"/>
            <a:ext cx="25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29703" y="1117621"/>
            <a:ext cx="25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71086" y="1871806"/>
            <a:ext cx="25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30932" y="2008576"/>
            <a:ext cx="25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809909" y="941776"/>
            <a:ext cx="25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13635" y="1477131"/>
            <a:ext cx="180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458894" y="2523517"/>
            <a:ext cx="25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202560" y="2523517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988170" y="426089"/>
            <a:ext cx="32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539155" y="426089"/>
            <a:ext cx="540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851603" y="1743447"/>
            <a:ext cx="324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456359" y="2820877"/>
            <a:ext cx="324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976082" y="2820877"/>
            <a:ext cx="324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464174" y="2988907"/>
            <a:ext cx="522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071815" y="1953691"/>
            <a:ext cx="185512" cy="189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291199" y="2498002"/>
            <a:ext cx="214315" cy="189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898841" y="2498002"/>
            <a:ext cx="185512" cy="189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594327" y="1955283"/>
            <a:ext cx="185512" cy="189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3774940" y="2507871"/>
            <a:ext cx="185512" cy="189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4406110" y="2820877"/>
            <a:ext cx="90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832049" y="2988907"/>
            <a:ext cx="90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132942" y="2988907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718725" y="2820876"/>
            <a:ext cx="90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136851" y="2820876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085679" y="2988907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905077" y="1229882"/>
            <a:ext cx="214315" cy="189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936337" y="2398284"/>
            <a:ext cx="180000" cy="189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663127" y="2761394"/>
            <a:ext cx="180000" cy="189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691222" y="2761394"/>
            <a:ext cx="180000" cy="189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599037" y="118982"/>
            <a:ext cx="180000" cy="189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7387026" y="427034"/>
            <a:ext cx="32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996604" y="716760"/>
            <a:ext cx="39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937825" y="900780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544041" y="1687077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657366" y="1980148"/>
            <a:ext cx="21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8137710" y="1374816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8387385" y="2389524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8714667" y="115074"/>
            <a:ext cx="180000" cy="189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0333441" y="117379"/>
            <a:ext cx="180000" cy="189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0837530" y="117379"/>
            <a:ext cx="180000" cy="189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2295102" y="117379"/>
            <a:ext cx="180000" cy="189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163626" y="3842314"/>
            <a:ext cx="450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1084842" y="417312"/>
            <a:ext cx="43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1737428" y="417312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0830843" y="671780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11464762" y="658160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0973265" y="1983061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10973265" y="2164822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0" name="図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6" y="4357217"/>
            <a:ext cx="3327571" cy="24956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387" y="4363009"/>
            <a:ext cx="3086259" cy="276239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551" y="4357217"/>
            <a:ext cx="3238666" cy="260998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5179" y="4357217"/>
            <a:ext cx="3264068" cy="264808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9372" y="6967201"/>
            <a:ext cx="800141" cy="8255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5" name="テキスト ボックス 74"/>
          <p:cNvSpPr txBox="1"/>
          <p:nvPr/>
        </p:nvSpPr>
        <p:spPr>
          <a:xfrm>
            <a:off x="9949372" y="7776916"/>
            <a:ext cx="82841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フッサール</a:t>
            </a:r>
            <a:endParaRPr kumimoji="1" lang="ja-JP" altLang="en-US" sz="900" b="1" dirty="0"/>
          </a:p>
        </p:txBody>
      </p:sp>
      <p:pic>
        <p:nvPicPr>
          <p:cNvPr id="76" name="図 75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02" y="6852895"/>
            <a:ext cx="871151" cy="99472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7" name="テキスト ボックス 76"/>
          <p:cNvSpPr txBox="1"/>
          <p:nvPr/>
        </p:nvSpPr>
        <p:spPr>
          <a:xfrm>
            <a:off x="319597" y="4033485"/>
            <a:ext cx="270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人間は可能性によって生きられる</a:t>
            </a:r>
            <a:endParaRPr lang="ja-JP" altLang="en-US" sz="1400" dirty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6461462" y="4033485"/>
            <a:ext cx="33218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弱者になるな！生きることを肯定せよ！</a:t>
            </a:r>
            <a:endParaRPr lang="ja-JP" altLang="en-US" sz="1400" dirty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9858504" y="4033484"/>
            <a:ext cx="33218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真理も客観もないとした現象論</a:t>
            </a:r>
            <a:endParaRPr lang="ja-JP" altLang="en-US" sz="1400" dirty="0"/>
          </a:p>
        </p:txBody>
      </p:sp>
      <p:sp>
        <p:nvSpPr>
          <p:cNvPr id="81" name="正方形/長方形 80"/>
          <p:cNvSpPr/>
          <p:nvPr/>
        </p:nvSpPr>
        <p:spPr>
          <a:xfrm>
            <a:off x="3480175" y="5923894"/>
            <a:ext cx="214314" cy="1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208977" y="4423515"/>
            <a:ext cx="126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46792" y="4103193"/>
            <a:ext cx="36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367337" y="7713951"/>
            <a:ext cx="504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444077" y="6493720"/>
            <a:ext cx="25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5599738" y="5705835"/>
            <a:ext cx="504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80502" y="4927609"/>
            <a:ext cx="25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53519" y="5087824"/>
            <a:ext cx="25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994902" y="5842009"/>
            <a:ext cx="25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54748" y="5978779"/>
            <a:ext cx="25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833725" y="4911979"/>
            <a:ext cx="25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2337451" y="5447334"/>
            <a:ext cx="180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482710" y="6493720"/>
            <a:ext cx="25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2226376" y="6493720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4011986" y="4396292"/>
            <a:ext cx="32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4562971" y="4396292"/>
            <a:ext cx="540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3875419" y="5713650"/>
            <a:ext cx="324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3480175" y="6791080"/>
            <a:ext cx="324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3999898" y="6791080"/>
            <a:ext cx="324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3487990" y="6959110"/>
            <a:ext cx="522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4095631" y="5923894"/>
            <a:ext cx="185512" cy="1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5315015" y="6468205"/>
            <a:ext cx="214315" cy="1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5922657" y="6468205"/>
            <a:ext cx="185512" cy="1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5618143" y="5925486"/>
            <a:ext cx="185512" cy="1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3798756" y="6478074"/>
            <a:ext cx="185512" cy="1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4429926" y="6791080"/>
            <a:ext cx="90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4855865" y="6959110"/>
            <a:ext cx="90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5156758" y="6959110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4742541" y="6791079"/>
            <a:ext cx="90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5160667" y="6791079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4109495" y="6959110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6928893" y="5200085"/>
            <a:ext cx="214315" cy="1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6960153" y="6368487"/>
            <a:ext cx="180000" cy="1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6686943" y="6731597"/>
            <a:ext cx="180000" cy="1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8715038" y="6731597"/>
            <a:ext cx="180000" cy="1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6622853" y="4089185"/>
            <a:ext cx="180000" cy="1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7410842" y="4397237"/>
            <a:ext cx="32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7020420" y="4686963"/>
            <a:ext cx="39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6961641" y="4870983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6567857" y="5657280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6681182" y="5950351"/>
            <a:ext cx="21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8161526" y="5345019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8411201" y="6359727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8738483" y="4085277"/>
            <a:ext cx="180000" cy="1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10357257" y="4087582"/>
            <a:ext cx="180000" cy="1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10861346" y="4087582"/>
            <a:ext cx="180000" cy="1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12318918" y="4087582"/>
            <a:ext cx="180000" cy="1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10187442" y="7812517"/>
            <a:ext cx="450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11108658" y="4387515"/>
            <a:ext cx="43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11761244" y="4387515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10854659" y="4641983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3" name="正方形/長方形 132"/>
          <p:cNvSpPr/>
          <p:nvPr/>
        </p:nvSpPr>
        <p:spPr>
          <a:xfrm>
            <a:off x="11488578" y="4628363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4" name="正方形/長方形 133"/>
          <p:cNvSpPr/>
          <p:nvPr/>
        </p:nvSpPr>
        <p:spPr>
          <a:xfrm>
            <a:off x="10997081" y="5953264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5" name="正方形/長方形 134"/>
          <p:cNvSpPr/>
          <p:nvPr/>
        </p:nvSpPr>
        <p:spPr>
          <a:xfrm>
            <a:off x="10997081" y="6135025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6606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3098959" cy="264173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902" y="381000"/>
            <a:ext cx="3340272" cy="267348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726762" y="2907320"/>
            <a:ext cx="82841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フロイト</a:t>
            </a:r>
            <a:endParaRPr kumimoji="1" lang="ja-JP" altLang="en-US" sz="900" b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305" y="381000"/>
            <a:ext cx="3486329" cy="267983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829" y="2123698"/>
            <a:ext cx="819192" cy="78744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6694438" y="2791904"/>
            <a:ext cx="82841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ハイデガー</a:t>
            </a:r>
            <a:endParaRPr kumimoji="1" lang="ja-JP" altLang="en-US" sz="9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8100" y="63282"/>
            <a:ext cx="2995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人の心は無意識に制御されている</a:t>
            </a:r>
            <a:endParaRPr lang="ja-JP" altLang="en-US" sz="1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794547" y="63282"/>
            <a:ext cx="3321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「気づかい」によって実存が立ち現れる</a:t>
            </a:r>
            <a:endParaRPr lang="ja-JP" altLang="en-US" sz="1400" dirty="0"/>
          </a:p>
        </p:txBody>
      </p:sp>
      <p:sp>
        <p:nvSpPr>
          <p:cNvPr id="13" name="正方形/長方形 12"/>
          <p:cNvSpPr/>
          <p:nvPr/>
        </p:nvSpPr>
        <p:spPr>
          <a:xfrm>
            <a:off x="1176660" y="2274055"/>
            <a:ext cx="432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06232" y="1692075"/>
            <a:ext cx="23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37492" y="2896736"/>
            <a:ext cx="180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099994" y="117580"/>
            <a:ext cx="180000" cy="189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961292" y="122670"/>
            <a:ext cx="342000" cy="189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738478" y="2367973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98417" y="420155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47801" y="420155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523709" y="443600"/>
            <a:ext cx="21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668882" y="1692075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265622" y="441230"/>
            <a:ext cx="324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672789" y="1860105"/>
            <a:ext cx="360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039120" y="2959736"/>
            <a:ext cx="28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807827" y="822228"/>
            <a:ext cx="180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362935" y="1287244"/>
            <a:ext cx="180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937369" y="1287244"/>
            <a:ext cx="198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566116" y="1752105"/>
            <a:ext cx="432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728422" y="2543233"/>
            <a:ext cx="23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006240" y="758043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393100" y="761955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060950" y="937800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322763" y="1691980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193809" y="1875640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838211" y="2543854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201628" y="2543854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862026" y="1404871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526007" y="117580"/>
            <a:ext cx="180000" cy="189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7724930" y="436025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945104" y="2826929"/>
            <a:ext cx="43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689550" y="2543233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7881025" y="2726893"/>
            <a:ext cx="23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8952399" y="1476871"/>
            <a:ext cx="90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108044" y="2155312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9119770" y="1979468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9389402" y="2718018"/>
            <a:ext cx="216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5966"/>
            <a:ext cx="3098959" cy="26417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902" y="3635966"/>
            <a:ext cx="3340272" cy="267348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3" name="テキスト ボックス 52"/>
          <p:cNvSpPr txBox="1"/>
          <p:nvPr/>
        </p:nvSpPr>
        <p:spPr>
          <a:xfrm>
            <a:off x="5726762" y="6162286"/>
            <a:ext cx="82841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フロイト</a:t>
            </a:r>
            <a:endParaRPr kumimoji="1" lang="ja-JP" altLang="en-US" sz="900" b="1" dirty="0"/>
          </a:p>
        </p:txBody>
      </p:sp>
      <p:pic>
        <p:nvPicPr>
          <p:cNvPr id="54" name="図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305" y="3635966"/>
            <a:ext cx="3486329" cy="26798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829" y="5378664"/>
            <a:ext cx="819192" cy="7874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6" name="テキスト ボックス 55"/>
          <p:cNvSpPr txBox="1"/>
          <p:nvPr/>
        </p:nvSpPr>
        <p:spPr>
          <a:xfrm>
            <a:off x="6694438" y="6046870"/>
            <a:ext cx="82841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ハイデガー</a:t>
            </a:r>
            <a:endParaRPr kumimoji="1" lang="ja-JP" altLang="en-US" sz="900" b="1" dirty="0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38100" y="3318248"/>
            <a:ext cx="299578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人の心は無意識に制御されている</a:t>
            </a:r>
            <a:endParaRPr lang="ja-JP" altLang="en-US" sz="1400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6794547" y="3318248"/>
            <a:ext cx="33218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「気づかい」によって実存が立ち現れる</a:t>
            </a:r>
            <a:endParaRPr lang="ja-JP" altLang="en-US" sz="1400" dirty="0"/>
          </a:p>
        </p:txBody>
      </p:sp>
      <p:sp>
        <p:nvSpPr>
          <p:cNvPr id="60" name="正方形/長方形 59"/>
          <p:cNvSpPr/>
          <p:nvPr/>
        </p:nvSpPr>
        <p:spPr>
          <a:xfrm>
            <a:off x="1176660" y="5529021"/>
            <a:ext cx="432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06232" y="4947041"/>
            <a:ext cx="23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537492" y="6151702"/>
            <a:ext cx="180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7099994" y="3372546"/>
            <a:ext cx="180000" cy="1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61292" y="3377636"/>
            <a:ext cx="342000" cy="1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3738478" y="5622939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498417" y="3675121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947801" y="3675121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5523709" y="3698566"/>
            <a:ext cx="21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668882" y="4947041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2265622" y="3696196"/>
            <a:ext cx="324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672789" y="5115071"/>
            <a:ext cx="360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6039120" y="6214702"/>
            <a:ext cx="28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3807827" y="4077194"/>
            <a:ext cx="180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3362935" y="4542210"/>
            <a:ext cx="180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3937369" y="4542210"/>
            <a:ext cx="198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3566116" y="5007071"/>
            <a:ext cx="432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3728422" y="5798199"/>
            <a:ext cx="23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5006240" y="4013009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393100" y="4016921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060950" y="4192766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5322763" y="4946946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5193809" y="5130606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4838211" y="5798820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201628" y="5798820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5862026" y="4659837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8526007" y="3372546"/>
            <a:ext cx="180000" cy="1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7724930" y="3690991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6945104" y="6081895"/>
            <a:ext cx="43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7689550" y="5798199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7881025" y="5981859"/>
            <a:ext cx="23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952399" y="4731837"/>
            <a:ext cx="90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9108044" y="5410278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9119770" y="5234434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9389402" y="5972984"/>
            <a:ext cx="216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716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81000"/>
            <a:ext cx="3422826" cy="27242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320" y="381000"/>
            <a:ext cx="3283119" cy="255283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183" y="381000"/>
            <a:ext cx="3435527" cy="5359675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609182" y="5669055"/>
            <a:ext cx="97413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メルロ</a:t>
            </a:r>
            <a:r>
              <a:rPr kumimoji="1" lang="en-US" altLang="ja-JP" sz="900" b="1" dirty="0" smtClean="0"/>
              <a:t>=</a:t>
            </a:r>
            <a:r>
              <a:rPr lang="ja-JP" altLang="en-US" sz="900" b="1" dirty="0"/>
              <a:t>ポン</a:t>
            </a:r>
            <a:r>
              <a:rPr kumimoji="1" lang="ja-JP" altLang="en-US" sz="900" b="1" dirty="0" smtClean="0"/>
              <a:t>ティ</a:t>
            </a:r>
            <a:endParaRPr kumimoji="1" lang="ja-JP" altLang="en-US" sz="9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17319" y="1609960"/>
            <a:ext cx="88367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サルトル</a:t>
            </a:r>
            <a:endParaRPr kumimoji="1" lang="ja-JP" altLang="en-US" sz="900" b="1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l="3217" t="15813" r="77211" b="50789"/>
          <a:stretch/>
        </p:blipFill>
        <p:spPr>
          <a:xfrm>
            <a:off x="1367997" y="3049685"/>
            <a:ext cx="642550" cy="85261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293855" y="3891917"/>
            <a:ext cx="82841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サルトル</a:t>
            </a:r>
            <a:endParaRPr kumimoji="1" lang="ja-JP" altLang="en-US" sz="9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26405" y="63281"/>
            <a:ext cx="3713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無意味な自分は意味のある自分に変えられる</a:t>
            </a:r>
            <a:endParaRPr lang="ja-JP" altLang="en-US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575597" y="63282"/>
            <a:ext cx="313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人間は身体によって世界と一体となる</a:t>
            </a:r>
            <a:endParaRPr lang="ja-JP" altLang="en-US" sz="1400" dirty="0"/>
          </a:p>
        </p:txBody>
      </p:sp>
      <p:sp>
        <p:nvSpPr>
          <p:cNvPr id="14" name="正方形/長方形 13"/>
          <p:cNvSpPr/>
          <p:nvPr/>
        </p:nvSpPr>
        <p:spPr>
          <a:xfrm>
            <a:off x="1603829" y="3938309"/>
            <a:ext cx="324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935357" y="2887467"/>
            <a:ext cx="144000" cy="189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366574" y="1652306"/>
            <a:ext cx="324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038578" y="418281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576616" y="418281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78774" y="754064"/>
            <a:ext cx="159804" cy="16033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794397" y="738432"/>
            <a:ext cx="198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61699" y="2465104"/>
            <a:ext cx="12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632397" y="1351747"/>
            <a:ext cx="12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612860" y="1832386"/>
            <a:ext cx="12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827781" y="1832386"/>
            <a:ext cx="12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464371" y="2289585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710551" y="2293494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018152" y="2891378"/>
            <a:ext cx="288000" cy="189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024715" y="410466"/>
            <a:ext cx="324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692931" y="416047"/>
            <a:ext cx="540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608241" y="1754748"/>
            <a:ext cx="756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461301" y="1974016"/>
            <a:ext cx="144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223297" y="1974016"/>
            <a:ext cx="144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641910" y="2559364"/>
            <a:ext cx="432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61807" y="128059"/>
            <a:ext cx="36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508358" y="124152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440033" y="121660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436495" y="121660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596588" y="419671"/>
            <a:ext cx="21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069419" y="419671"/>
            <a:ext cx="30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9674865" y="714097"/>
            <a:ext cx="198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069419" y="2245770"/>
            <a:ext cx="198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789495" y="3664021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0271130" y="3658631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012877" y="4391236"/>
            <a:ext cx="252000" cy="25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8938999" y="4391236"/>
            <a:ext cx="252000" cy="25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888571" y="4391236"/>
            <a:ext cx="252000" cy="25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8634944" y="5113774"/>
            <a:ext cx="144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638855" y="5328696"/>
            <a:ext cx="144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9111684" y="5328696"/>
            <a:ext cx="144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4537742"/>
            <a:ext cx="3422826" cy="27242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320" y="4537742"/>
            <a:ext cx="3283119" cy="25528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4" name="テキスト ボックス 53"/>
          <p:cNvSpPr txBox="1"/>
          <p:nvPr/>
        </p:nvSpPr>
        <p:spPr>
          <a:xfrm>
            <a:off x="4017319" y="5766702"/>
            <a:ext cx="88367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サルトル</a:t>
            </a:r>
            <a:endParaRPr kumimoji="1" lang="ja-JP" altLang="en-US" sz="900" b="1" dirty="0"/>
          </a:p>
        </p:txBody>
      </p:sp>
      <p:pic>
        <p:nvPicPr>
          <p:cNvPr id="55" name="図 54"/>
          <p:cNvPicPr>
            <a:picLocks noChangeAspect="1"/>
          </p:cNvPicPr>
          <p:nvPr/>
        </p:nvPicPr>
        <p:blipFill rotWithShape="1">
          <a:blip r:embed="rId3"/>
          <a:srcRect l="3217" t="15813" r="77211" b="50789"/>
          <a:stretch/>
        </p:blipFill>
        <p:spPr>
          <a:xfrm>
            <a:off x="1367997" y="7206427"/>
            <a:ext cx="642550" cy="85261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6" name="テキスト ボックス 55"/>
          <p:cNvSpPr txBox="1"/>
          <p:nvPr/>
        </p:nvSpPr>
        <p:spPr>
          <a:xfrm>
            <a:off x="1293855" y="8048659"/>
            <a:ext cx="82841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サルトル</a:t>
            </a:r>
            <a:endParaRPr kumimoji="1" lang="ja-JP" altLang="en-US" sz="900" b="1" dirty="0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126405" y="4220023"/>
            <a:ext cx="37132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無意味な自分は意味のある自分に変えられる</a:t>
            </a:r>
            <a:endParaRPr lang="ja-JP" altLang="en-US" sz="1400" dirty="0"/>
          </a:p>
        </p:txBody>
      </p:sp>
      <p:sp>
        <p:nvSpPr>
          <p:cNvPr id="59" name="正方形/長方形 58"/>
          <p:cNvSpPr/>
          <p:nvPr/>
        </p:nvSpPr>
        <p:spPr>
          <a:xfrm>
            <a:off x="1603829" y="8095051"/>
            <a:ext cx="324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35357" y="7044209"/>
            <a:ext cx="144000" cy="1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366574" y="5809048"/>
            <a:ext cx="324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038578" y="4575023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576616" y="4575023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78774" y="4910806"/>
            <a:ext cx="159804" cy="16033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2794397" y="4895174"/>
            <a:ext cx="198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461699" y="6621846"/>
            <a:ext cx="12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2632397" y="5508489"/>
            <a:ext cx="12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2612860" y="5989128"/>
            <a:ext cx="12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2827781" y="5989128"/>
            <a:ext cx="12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2464371" y="6446327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2710551" y="6450236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3018152" y="7048120"/>
            <a:ext cx="288000" cy="18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5024715" y="4567208"/>
            <a:ext cx="324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692931" y="4572789"/>
            <a:ext cx="540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5608241" y="5911490"/>
            <a:ext cx="756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5461301" y="6130758"/>
            <a:ext cx="144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6223297" y="6130758"/>
            <a:ext cx="144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4641910" y="6716106"/>
            <a:ext cx="432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261807" y="4284801"/>
            <a:ext cx="36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508358" y="4280894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3" name="図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4626" y="363648"/>
            <a:ext cx="3435527" cy="53596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4" name="テキスト ボックス 83"/>
          <p:cNvSpPr txBox="1"/>
          <p:nvPr/>
        </p:nvSpPr>
        <p:spPr>
          <a:xfrm>
            <a:off x="10844625" y="5651703"/>
            <a:ext cx="97413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メルロ</a:t>
            </a:r>
            <a:r>
              <a:rPr kumimoji="1" lang="en-US" altLang="ja-JP" sz="900" b="1" dirty="0" smtClean="0"/>
              <a:t>=</a:t>
            </a:r>
            <a:r>
              <a:rPr lang="ja-JP" altLang="en-US" sz="900" b="1" dirty="0"/>
              <a:t>ポン</a:t>
            </a:r>
            <a:r>
              <a:rPr kumimoji="1" lang="ja-JP" altLang="en-US" sz="900" b="1" dirty="0" smtClean="0"/>
              <a:t>ティ</a:t>
            </a:r>
            <a:endParaRPr kumimoji="1" lang="ja-JP" altLang="en-US" sz="900" b="1" dirty="0"/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10811040" y="45930"/>
            <a:ext cx="313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人間は身体によって世界と一体となる</a:t>
            </a:r>
            <a:endParaRPr lang="ja-JP" altLang="en-US" sz="1400" dirty="0"/>
          </a:p>
        </p:txBody>
      </p:sp>
      <p:sp>
        <p:nvSpPr>
          <p:cNvPr id="86" name="正方形/長方形 85"/>
          <p:cNvSpPr/>
          <p:nvPr/>
        </p:nvSpPr>
        <p:spPr>
          <a:xfrm>
            <a:off x="11675476" y="104308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2671938" y="104308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1832031" y="402319"/>
            <a:ext cx="21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2304862" y="402319"/>
            <a:ext cx="30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2910308" y="696745"/>
            <a:ext cx="198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2304862" y="2228418"/>
            <a:ext cx="198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3024938" y="3646669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3506573" y="3641279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1248320" y="4373884"/>
            <a:ext cx="252000" cy="25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2174442" y="4373884"/>
            <a:ext cx="252000" cy="25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3124014" y="4373884"/>
            <a:ext cx="252000" cy="25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11870387" y="5096422"/>
            <a:ext cx="144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1874298" y="5311344"/>
            <a:ext cx="144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2347127" y="5311344"/>
            <a:ext cx="144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7804553" y="5716021"/>
            <a:ext cx="21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8195078" y="5716021"/>
            <a:ext cx="28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11041352" y="5703280"/>
            <a:ext cx="21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1431877" y="5703280"/>
            <a:ext cx="28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5946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" y="419100"/>
            <a:ext cx="3416476" cy="269888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295" y="3062908"/>
            <a:ext cx="78971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バタイユ</a:t>
            </a:r>
            <a:endParaRPr kumimoji="1" lang="ja-JP" altLang="en-US" sz="9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413" y="482604"/>
            <a:ext cx="3213265" cy="263538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671" y="457201"/>
            <a:ext cx="3302170" cy="262268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328" y="3079886"/>
            <a:ext cx="825542" cy="83189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7072780" y="3899423"/>
            <a:ext cx="78971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パース</a:t>
            </a:r>
            <a:endParaRPr kumimoji="1" lang="ja-JP" altLang="en-US" sz="9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26405" y="63281"/>
            <a:ext cx="327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人間は「過剰」を消費して快楽を得ている</a:t>
            </a:r>
            <a:endParaRPr lang="ja-JP" altLang="en-US" sz="1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194597" y="63282"/>
            <a:ext cx="313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知識は実際に使うことでクリアになる</a:t>
            </a:r>
            <a:endParaRPr lang="ja-JP" altLang="en-US" sz="1400" dirty="0"/>
          </a:p>
        </p:txBody>
      </p:sp>
      <p:sp>
        <p:nvSpPr>
          <p:cNvPr id="13" name="正方形/長方形 12"/>
          <p:cNvSpPr/>
          <p:nvPr/>
        </p:nvSpPr>
        <p:spPr>
          <a:xfrm>
            <a:off x="1046832" y="128354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09016" y="125424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101108" y="467218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665203" y="474789"/>
            <a:ext cx="21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09783" y="892912"/>
            <a:ext cx="144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91848" y="1295400"/>
            <a:ext cx="144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974832" y="1047097"/>
            <a:ext cx="216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65566" y="1684481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46968" y="2051969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886971" y="1878543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195572" y="2546759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553648" y="1692296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58018" y="2804173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791203" y="2804173"/>
            <a:ext cx="306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13401" y="3110174"/>
            <a:ext cx="324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233556" y="2029801"/>
            <a:ext cx="72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403922" y="2029801"/>
            <a:ext cx="180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405359" y="3943271"/>
            <a:ext cx="252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518432" y="1263790"/>
            <a:ext cx="324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680878" y="1521204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671204" y="503859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891427" y="503859"/>
            <a:ext cx="21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163172" y="838278"/>
            <a:ext cx="41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512304" y="2342739"/>
            <a:ext cx="25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512304" y="2750173"/>
            <a:ext cx="25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077608" y="2554574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154351" y="503859"/>
            <a:ext cx="21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588103" y="507770"/>
            <a:ext cx="540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353459" y="122890"/>
            <a:ext cx="288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408441" y="2899734"/>
            <a:ext cx="25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405359" y="2396601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198622" y="2396601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8991882" y="2396601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769510" y="2396601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9" name="図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" y="4493625"/>
            <a:ext cx="3416476" cy="269888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0" name="テキスト ボックス 49"/>
          <p:cNvSpPr txBox="1"/>
          <p:nvPr/>
        </p:nvSpPr>
        <p:spPr>
          <a:xfrm>
            <a:off x="7295" y="7137433"/>
            <a:ext cx="78971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バタイユ</a:t>
            </a:r>
            <a:endParaRPr kumimoji="1" lang="ja-JP" altLang="en-US" sz="900" b="1" dirty="0"/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413" y="4557129"/>
            <a:ext cx="3213265" cy="26353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671" y="4531726"/>
            <a:ext cx="3302170" cy="26226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328" y="7154411"/>
            <a:ext cx="825542" cy="83189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4" name="テキスト ボックス 53"/>
          <p:cNvSpPr txBox="1"/>
          <p:nvPr/>
        </p:nvSpPr>
        <p:spPr>
          <a:xfrm>
            <a:off x="7072780" y="7973948"/>
            <a:ext cx="78971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パース</a:t>
            </a:r>
            <a:endParaRPr kumimoji="1" lang="ja-JP" altLang="en-US" sz="900" b="1" dirty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26405" y="4137806"/>
            <a:ext cx="3276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人間は「過剰」を消費して快楽を得ている</a:t>
            </a:r>
            <a:endParaRPr lang="ja-JP" altLang="en-US" sz="1400" dirty="0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7194597" y="4137807"/>
            <a:ext cx="313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知識は実際に使うことでクリアになる</a:t>
            </a:r>
            <a:endParaRPr lang="ja-JP" altLang="en-US" sz="1400" dirty="0"/>
          </a:p>
        </p:txBody>
      </p:sp>
      <p:sp>
        <p:nvSpPr>
          <p:cNvPr id="58" name="正方形/長方形 57"/>
          <p:cNvSpPr/>
          <p:nvPr/>
        </p:nvSpPr>
        <p:spPr>
          <a:xfrm>
            <a:off x="1046832" y="4202879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2309016" y="4199949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101108" y="4541743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665203" y="4549314"/>
            <a:ext cx="21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309783" y="4967437"/>
            <a:ext cx="144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391848" y="5369925"/>
            <a:ext cx="144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974832" y="5121622"/>
            <a:ext cx="216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665566" y="5759006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346968" y="6126494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2886971" y="5953068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195572" y="6621284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553648" y="5766821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358018" y="6878698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1791203" y="6878698"/>
            <a:ext cx="306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313401" y="7184699"/>
            <a:ext cx="324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6233556" y="6104326"/>
            <a:ext cx="72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6403922" y="6104326"/>
            <a:ext cx="180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7405359" y="8017796"/>
            <a:ext cx="252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4518432" y="5338315"/>
            <a:ext cx="324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4680878" y="5595729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4671204" y="4578384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4891427" y="4578384"/>
            <a:ext cx="21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163172" y="4912803"/>
            <a:ext cx="41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5512304" y="6417264"/>
            <a:ext cx="25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5512304" y="6824698"/>
            <a:ext cx="25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077608" y="6629099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8154351" y="4578384"/>
            <a:ext cx="21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8588103" y="4582295"/>
            <a:ext cx="540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9353459" y="4197415"/>
            <a:ext cx="288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9408441" y="6974259"/>
            <a:ext cx="25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7405359" y="6471126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8198622" y="6471126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991882" y="6471126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9769510" y="6471126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4132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400050"/>
            <a:ext cx="3213265" cy="276874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365885" y="3113186"/>
            <a:ext cx="119131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ウィトゲンシュタイン</a:t>
            </a:r>
            <a:endParaRPr kumimoji="1" lang="ja-JP" altLang="en-US" sz="9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605" y="420649"/>
            <a:ext cx="2946551" cy="267348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5067" y="2510652"/>
            <a:ext cx="642551" cy="814316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642734" y="3209552"/>
            <a:ext cx="119131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b="1" dirty="0"/>
              <a:t>ウィトゲンシュタイン</a:t>
            </a:r>
            <a:endParaRPr kumimoji="1" lang="ja-JP" altLang="en-US" sz="9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07405" y="63281"/>
            <a:ext cx="25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「写像</a:t>
            </a:r>
            <a:r>
              <a:rPr lang="ja-JP" altLang="en-US" sz="1400" dirty="0"/>
              <a:t>理論</a:t>
            </a:r>
            <a:r>
              <a:rPr lang="ja-JP" altLang="en-US" sz="1400" dirty="0" smtClean="0"/>
              <a:t>」と「言語ゲーム論」</a:t>
            </a:r>
            <a:endParaRPr lang="ja-JP" altLang="en-US" sz="1400" dirty="0"/>
          </a:p>
        </p:txBody>
      </p:sp>
      <p:sp>
        <p:nvSpPr>
          <p:cNvPr id="12" name="正方形/長方形 11"/>
          <p:cNvSpPr/>
          <p:nvPr/>
        </p:nvSpPr>
        <p:spPr>
          <a:xfrm>
            <a:off x="1719944" y="1667392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908907" y="127169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665754" y="3159149"/>
            <a:ext cx="57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936896" y="127169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292494" y="127169"/>
            <a:ext cx="342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948512" y="3269519"/>
            <a:ext cx="57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087574" y="456086"/>
            <a:ext cx="64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471583" y="2132408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275219" y="456086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709714" y="452181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809252" y="443473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016358" y="447384"/>
            <a:ext cx="21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495028" y="2602045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992412" y="2894365"/>
            <a:ext cx="162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90963" y="3034627"/>
            <a:ext cx="21189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 smtClean="0"/>
              <a:t>1. </a:t>
            </a:r>
            <a:r>
              <a:rPr lang="ja-JP" altLang="en-US" sz="900" dirty="0" smtClean="0"/>
              <a:t>世界を写し取っていない言葉もある。</a:t>
            </a:r>
            <a:endParaRPr lang="en-US" altLang="ja-JP" sz="800" dirty="0" smtClean="0"/>
          </a:p>
          <a:p>
            <a:r>
              <a:rPr lang="ja-JP" altLang="en-US" sz="800" dirty="0"/>
              <a:t>　</a:t>
            </a:r>
            <a:r>
              <a:rPr lang="ja-JP" altLang="en-US" sz="800" dirty="0" smtClean="0"/>
              <a:t>例：おはよう</a:t>
            </a:r>
            <a:endParaRPr lang="en-US" altLang="ja-JP" sz="800" dirty="0" smtClean="0"/>
          </a:p>
          <a:p>
            <a:r>
              <a:rPr lang="en-US" altLang="ja-JP" sz="900" dirty="0" smtClean="0"/>
              <a:t>2. </a:t>
            </a:r>
            <a:r>
              <a:rPr lang="ja-JP" altLang="en-US" sz="900" dirty="0" smtClean="0"/>
              <a:t>発話</a:t>
            </a:r>
            <a:r>
              <a:rPr lang="ja-JP" altLang="en-US" sz="900" dirty="0"/>
              <a:t>者</a:t>
            </a:r>
            <a:r>
              <a:rPr lang="ja-JP" altLang="en-US" sz="900" dirty="0" smtClean="0"/>
              <a:t>の</a:t>
            </a:r>
            <a:r>
              <a:rPr lang="ja-JP" altLang="en-US" sz="900" dirty="0"/>
              <a:t>感情</a:t>
            </a:r>
            <a:r>
              <a:rPr lang="ja-JP" altLang="en-US" sz="900" dirty="0" smtClean="0"/>
              <a:t>で意味が変わる。</a:t>
            </a:r>
            <a:endParaRPr lang="en-US" altLang="ja-JP" sz="800" dirty="0" smtClean="0"/>
          </a:p>
          <a:p>
            <a:r>
              <a:rPr kumimoji="1" lang="ja-JP" altLang="en-US" sz="800" dirty="0"/>
              <a:t>　</a:t>
            </a:r>
            <a:r>
              <a:rPr kumimoji="1" lang="ja-JP" altLang="en-US" sz="800" dirty="0" smtClean="0"/>
              <a:t>例：きれいな花だ（デート⇔リストラ）</a:t>
            </a:r>
            <a:endParaRPr kumimoji="1" lang="ja-JP" altLang="en-US" sz="800" dirty="0"/>
          </a:p>
        </p:txBody>
      </p:sp>
      <p:sp>
        <p:nvSpPr>
          <p:cNvPr id="32" name="正方形/長方形 31"/>
          <p:cNvSpPr/>
          <p:nvPr/>
        </p:nvSpPr>
        <p:spPr>
          <a:xfrm>
            <a:off x="2116896" y="2132408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83960" y="3065552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56792" y="3319549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4137706"/>
            <a:ext cx="3213265" cy="27687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6" name="テキスト ボックス 35"/>
          <p:cNvSpPr txBox="1"/>
          <p:nvPr/>
        </p:nvSpPr>
        <p:spPr>
          <a:xfrm>
            <a:off x="2365885" y="6850842"/>
            <a:ext cx="119131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ウィトゲンシュタイン</a:t>
            </a:r>
            <a:endParaRPr kumimoji="1" lang="ja-JP" altLang="en-US" sz="900" b="1" dirty="0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605" y="4158305"/>
            <a:ext cx="2946551" cy="267348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5067" y="6248308"/>
            <a:ext cx="642551" cy="8143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9" name="テキスト ボックス 38"/>
          <p:cNvSpPr txBox="1"/>
          <p:nvPr/>
        </p:nvSpPr>
        <p:spPr>
          <a:xfrm>
            <a:off x="5642734" y="6947208"/>
            <a:ext cx="1191316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b="1" dirty="0"/>
              <a:t>ウィトゲンシュタイン</a:t>
            </a:r>
            <a:endParaRPr kumimoji="1" lang="ja-JP" altLang="en-US" sz="900" b="1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507405" y="3800937"/>
            <a:ext cx="252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「写像</a:t>
            </a:r>
            <a:r>
              <a:rPr lang="ja-JP" altLang="en-US" sz="1400" dirty="0"/>
              <a:t>理論</a:t>
            </a:r>
            <a:r>
              <a:rPr lang="ja-JP" altLang="en-US" sz="1400" dirty="0" smtClean="0"/>
              <a:t>」と「言語ゲーム論」</a:t>
            </a:r>
            <a:endParaRPr lang="ja-JP" altLang="en-US" sz="1400" dirty="0"/>
          </a:p>
        </p:txBody>
      </p:sp>
      <p:sp>
        <p:nvSpPr>
          <p:cNvPr id="42" name="正方形/長方形 41"/>
          <p:cNvSpPr/>
          <p:nvPr/>
        </p:nvSpPr>
        <p:spPr>
          <a:xfrm>
            <a:off x="1719944" y="5405048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08907" y="3864825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665754" y="6896805"/>
            <a:ext cx="57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936896" y="3864825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292494" y="3864825"/>
            <a:ext cx="342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948512" y="7007175"/>
            <a:ext cx="57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087574" y="4193742"/>
            <a:ext cx="64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471583" y="5870064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275219" y="4193742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4709714" y="4189837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809252" y="4181129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016358" y="4185040"/>
            <a:ext cx="21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495028" y="6339701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4992412" y="6632021"/>
            <a:ext cx="162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290963" y="6772283"/>
            <a:ext cx="2118970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900" dirty="0" smtClean="0"/>
              <a:t>1. </a:t>
            </a:r>
            <a:r>
              <a:rPr lang="ja-JP" altLang="en-US" sz="900" dirty="0" smtClean="0"/>
              <a:t>世界を写し取っていない言葉もある。</a:t>
            </a:r>
            <a:endParaRPr lang="en-US" altLang="ja-JP" sz="800" dirty="0" smtClean="0"/>
          </a:p>
          <a:p>
            <a:r>
              <a:rPr lang="ja-JP" altLang="en-US" sz="800" dirty="0"/>
              <a:t>　</a:t>
            </a:r>
            <a:r>
              <a:rPr lang="ja-JP" altLang="en-US" sz="800" dirty="0" smtClean="0"/>
              <a:t>例：おはよう</a:t>
            </a:r>
            <a:endParaRPr lang="en-US" altLang="ja-JP" sz="800" dirty="0" smtClean="0"/>
          </a:p>
          <a:p>
            <a:r>
              <a:rPr lang="en-US" altLang="ja-JP" sz="900" dirty="0" smtClean="0"/>
              <a:t>2. </a:t>
            </a:r>
            <a:r>
              <a:rPr lang="ja-JP" altLang="en-US" sz="900" dirty="0" smtClean="0"/>
              <a:t>発話</a:t>
            </a:r>
            <a:r>
              <a:rPr lang="ja-JP" altLang="en-US" sz="900" dirty="0"/>
              <a:t>者</a:t>
            </a:r>
            <a:r>
              <a:rPr lang="ja-JP" altLang="en-US" sz="900" dirty="0" smtClean="0"/>
              <a:t>の</a:t>
            </a:r>
            <a:r>
              <a:rPr lang="ja-JP" altLang="en-US" sz="900" dirty="0"/>
              <a:t>感情</a:t>
            </a:r>
            <a:r>
              <a:rPr lang="ja-JP" altLang="en-US" sz="900" dirty="0" smtClean="0"/>
              <a:t>で意味が変わる。</a:t>
            </a:r>
            <a:endParaRPr lang="en-US" altLang="ja-JP" sz="800" dirty="0" smtClean="0"/>
          </a:p>
          <a:p>
            <a:r>
              <a:rPr kumimoji="1" lang="ja-JP" altLang="en-US" sz="800" dirty="0"/>
              <a:t>　</a:t>
            </a:r>
            <a:r>
              <a:rPr kumimoji="1" lang="ja-JP" altLang="en-US" sz="800" dirty="0" smtClean="0"/>
              <a:t>例：きれいな花だ（デート⇔リストラ）</a:t>
            </a:r>
            <a:endParaRPr kumimoji="1" lang="ja-JP" altLang="en-US" sz="800" dirty="0"/>
          </a:p>
        </p:txBody>
      </p:sp>
      <p:sp>
        <p:nvSpPr>
          <p:cNvPr id="60" name="正方形/長方形 59"/>
          <p:cNvSpPr/>
          <p:nvPr/>
        </p:nvSpPr>
        <p:spPr>
          <a:xfrm>
            <a:off x="2116896" y="5870064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83960" y="6803208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56792" y="7057205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3919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現代</a:t>
            </a:r>
            <a:r>
              <a:rPr lang="ja-JP" altLang="en-US" dirty="0" smtClean="0"/>
              <a:t>思想を導く哲学者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02" y="1709739"/>
            <a:ext cx="3149762" cy="470559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51" y="1690688"/>
            <a:ext cx="1974951" cy="472464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284821" y="4886997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475712" y="3256778"/>
            <a:ext cx="144000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882328" y="1835090"/>
            <a:ext cx="144000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690856" y="1956230"/>
            <a:ext cx="144000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679135" y="6219531"/>
            <a:ext cx="144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85428" y="3365963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090752" y="5472214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899277" y="1716924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895372" y="5464396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696082" y="2889230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504606" y="1947475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496791" y="4288181"/>
            <a:ext cx="144000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496791" y="4870426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305584" y="3139320"/>
            <a:ext cx="144000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305584" y="3612150"/>
            <a:ext cx="144000" cy="48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305584" y="4325282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05584" y="4563649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305584" y="5095753"/>
            <a:ext cx="144000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305584" y="5576399"/>
            <a:ext cx="144000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305584" y="5924186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106293" y="1818596"/>
            <a:ext cx="144000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106293" y="2299240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06293" y="2971291"/>
            <a:ext cx="144000" cy="32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106293" y="3428490"/>
            <a:ext cx="144000" cy="25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06293" y="3791905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106293" y="4616000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711924" y="2292785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711924" y="3336138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711924" y="3816778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309441" y="3781612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309441" y="3441644"/>
            <a:ext cx="144000" cy="21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321165" y="4961734"/>
            <a:ext cx="144000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321165" y="5434563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317262" y="5934749"/>
            <a:ext cx="144000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317262" y="6282534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122880" y="2145075"/>
            <a:ext cx="144000" cy="32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122880" y="2719507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118974" y="3911351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115066" y="6048864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28210" y="2293564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728210" y="2758580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728210" y="3231415"/>
            <a:ext cx="144000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328613" y="3109486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328613" y="4989087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図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121" y="1754879"/>
            <a:ext cx="3149762" cy="470559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170" y="1735828"/>
            <a:ext cx="1974951" cy="472464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6" name="正方形/長方形 55"/>
          <p:cNvSpPr/>
          <p:nvPr/>
        </p:nvSpPr>
        <p:spPr>
          <a:xfrm>
            <a:off x="9611840" y="4932137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9802731" y="3301918"/>
            <a:ext cx="144000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9209347" y="1880230"/>
            <a:ext cx="144000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9017875" y="2001370"/>
            <a:ext cx="144000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006154" y="6264671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8812447" y="3411103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8417771" y="5517354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8226296" y="1762064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222391" y="5509536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8023101" y="2934370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7831625" y="1992615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7823810" y="4333321"/>
            <a:ext cx="144000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7823810" y="4915566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7632603" y="3184460"/>
            <a:ext cx="144000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7632603" y="3657290"/>
            <a:ext cx="144000" cy="48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7632603" y="4370422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7632603" y="4608789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7632603" y="5140893"/>
            <a:ext cx="144000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7632603" y="5621539"/>
            <a:ext cx="144000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7632603" y="5969326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433312" y="1863736"/>
            <a:ext cx="144000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7433312" y="2344380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7433312" y="3016431"/>
            <a:ext cx="144000" cy="32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7433312" y="3473630"/>
            <a:ext cx="144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7433312" y="3837045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7433312" y="4661140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7038943" y="2337925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7038943" y="3381278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7038943" y="3861918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6636460" y="3826752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6636460" y="3486784"/>
            <a:ext cx="144000" cy="21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6648184" y="5006874"/>
            <a:ext cx="144000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6648184" y="5479703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6644281" y="5979889"/>
            <a:ext cx="144000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6644281" y="6327674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6449899" y="2190215"/>
            <a:ext cx="144000" cy="32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6449899" y="2764647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6445993" y="3956491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6442085" y="6094004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6055229" y="2338704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6055229" y="2803720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6055229" y="3276555"/>
            <a:ext cx="144000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5655632" y="3154626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5655632" y="5034227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6168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3" y="438150"/>
            <a:ext cx="3346622" cy="26226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" y="3060835"/>
            <a:ext cx="812842" cy="79379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04003" y="3724884"/>
            <a:ext cx="81284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ソシュール</a:t>
            </a:r>
            <a:endParaRPr kumimoji="1" lang="ja-JP" altLang="en-US" sz="900" b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868" y="438150"/>
            <a:ext cx="3156112" cy="2667137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854138" y="2989871"/>
            <a:ext cx="81284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ソシュール</a:t>
            </a:r>
            <a:endParaRPr kumimoji="1" lang="ja-JP" altLang="en-US" sz="900" b="1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673" y="443398"/>
            <a:ext cx="3175163" cy="262268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3708" y="3094925"/>
            <a:ext cx="806491" cy="81284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6892322" y="3801360"/>
            <a:ext cx="102681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レヴィ</a:t>
            </a:r>
            <a:r>
              <a:rPr kumimoji="1" lang="en-US" altLang="ja-JP" sz="900" b="1" dirty="0" smtClean="0"/>
              <a:t>=</a:t>
            </a:r>
            <a:r>
              <a:rPr kumimoji="1" lang="ja-JP" altLang="en-US" sz="900" b="1" dirty="0" smtClean="0"/>
              <a:t>ストロー</a:t>
            </a:r>
            <a:r>
              <a:rPr lang="ja-JP" altLang="en-US" sz="900" b="1" dirty="0"/>
              <a:t>ス</a:t>
            </a:r>
            <a:endParaRPr kumimoji="1" lang="ja-JP" altLang="en-US" sz="900" b="1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6479" y="438150"/>
            <a:ext cx="3333921" cy="2679838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12605620" y="3092150"/>
            <a:ext cx="101478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レヴィ</a:t>
            </a:r>
            <a:r>
              <a:rPr kumimoji="1" lang="en-US" altLang="ja-JP" sz="900" b="1" dirty="0" smtClean="0"/>
              <a:t>=</a:t>
            </a:r>
            <a:r>
              <a:rPr kumimoji="1" lang="ja-JP" altLang="en-US" sz="900" b="1" dirty="0" smtClean="0"/>
              <a:t>ストロー</a:t>
            </a:r>
            <a:r>
              <a:rPr lang="ja-JP" altLang="en-US" sz="900" b="1" dirty="0"/>
              <a:t>ス</a:t>
            </a:r>
            <a:endParaRPr kumimoji="1" lang="ja-JP" altLang="en-US" sz="900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40705" y="63281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言語が世界を秩序づけている</a:t>
            </a:r>
            <a:endParaRPr lang="ja-JP" altLang="en-US" sz="1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700645" y="63281"/>
            <a:ext cx="34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社会には目に見えない「普遍の構造」がある</a:t>
            </a:r>
            <a:endParaRPr lang="ja-JP" altLang="en-US" sz="1400" dirty="0"/>
          </a:p>
        </p:txBody>
      </p:sp>
      <p:sp>
        <p:nvSpPr>
          <p:cNvPr id="19" name="正方形/長方形 18"/>
          <p:cNvSpPr/>
          <p:nvPr/>
        </p:nvSpPr>
        <p:spPr>
          <a:xfrm>
            <a:off x="4224137" y="469410"/>
            <a:ext cx="234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30424" y="3758043"/>
            <a:ext cx="32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641630" y="1272031"/>
            <a:ext cx="37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163286" y="788511"/>
            <a:ext cx="360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51163" y="121724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082929" y="3027852"/>
            <a:ext cx="32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684617" y="1963690"/>
            <a:ext cx="32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56335" y="2609001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010886" y="2612912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614260" y="128282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41163" y="472738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848641" y="472738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900169" y="469410"/>
            <a:ext cx="324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666323" y="789405"/>
            <a:ext cx="540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740764" y="2187701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635994" y="2035302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205205" y="2608713"/>
            <a:ext cx="126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607697" y="2608713"/>
            <a:ext cx="144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089544" y="3840438"/>
            <a:ext cx="19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437327" y="3840438"/>
            <a:ext cx="39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799365" y="121724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7752785" y="473321"/>
            <a:ext cx="19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8170914" y="473321"/>
            <a:ext cx="414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147148" y="121724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8813187" y="473321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7217915" y="754168"/>
            <a:ext cx="12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839237" y="758077"/>
            <a:ext cx="12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7478032" y="1072320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9185690" y="1072320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8024805" y="2534343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7934932" y="2872352"/>
            <a:ext cx="162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9212743" y="2872352"/>
            <a:ext cx="162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7146333" y="2872352"/>
            <a:ext cx="324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2787254" y="3123297"/>
            <a:ext cx="19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3135037" y="3123297"/>
            <a:ext cx="39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0897269" y="841767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2565852" y="841767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0709718" y="490514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1487351" y="490514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0803506" y="1197806"/>
            <a:ext cx="144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2386122" y="1221251"/>
            <a:ext cx="144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0428368" y="1793875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0432277" y="1954090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0858218" y="1942369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0479171" y="2102584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2655755" y="1786060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2229818" y="1946275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12272802" y="2098675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0408827" y="2493350"/>
            <a:ext cx="12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1061416" y="2493350"/>
            <a:ext cx="12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2" name="図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68" y="4488328"/>
            <a:ext cx="3346622" cy="26226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3" name="図 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68" y="7111013"/>
            <a:ext cx="812842" cy="7937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4" name="テキスト ボックス 143"/>
          <p:cNvSpPr txBox="1"/>
          <p:nvPr/>
        </p:nvSpPr>
        <p:spPr>
          <a:xfrm>
            <a:off x="137668" y="7775062"/>
            <a:ext cx="81284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ソシュール</a:t>
            </a:r>
            <a:endParaRPr kumimoji="1" lang="ja-JP" altLang="en-US" sz="900" b="1" dirty="0"/>
          </a:p>
        </p:txBody>
      </p:sp>
      <p:pic>
        <p:nvPicPr>
          <p:cNvPr id="145" name="図 1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533" y="4488328"/>
            <a:ext cx="3156112" cy="26671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6" name="テキスト ボックス 145"/>
          <p:cNvSpPr txBox="1"/>
          <p:nvPr/>
        </p:nvSpPr>
        <p:spPr>
          <a:xfrm>
            <a:off x="5887803" y="7040049"/>
            <a:ext cx="81284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ソシュール</a:t>
            </a:r>
            <a:endParaRPr kumimoji="1" lang="ja-JP" altLang="en-US" sz="900" b="1" dirty="0"/>
          </a:p>
        </p:txBody>
      </p:sp>
      <p:pic>
        <p:nvPicPr>
          <p:cNvPr id="147" name="図 1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338" y="4493576"/>
            <a:ext cx="3175163" cy="26226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8" name="図 1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373" y="7145103"/>
            <a:ext cx="806491" cy="8128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9" name="テキスト ボックス 148"/>
          <p:cNvSpPr txBox="1"/>
          <p:nvPr/>
        </p:nvSpPr>
        <p:spPr>
          <a:xfrm>
            <a:off x="6925987" y="7851538"/>
            <a:ext cx="102681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レヴィ</a:t>
            </a:r>
            <a:r>
              <a:rPr kumimoji="1" lang="en-US" altLang="ja-JP" sz="900" b="1" dirty="0" smtClean="0"/>
              <a:t>=</a:t>
            </a:r>
            <a:r>
              <a:rPr kumimoji="1" lang="ja-JP" altLang="en-US" sz="900" b="1" dirty="0" smtClean="0"/>
              <a:t>ストロー</a:t>
            </a:r>
            <a:r>
              <a:rPr lang="ja-JP" altLang="en-US" sz="900" b="1" dirty="0"/>
              <a:t>ス</a:t>
            </a:r>
            <a:endParaRPr kumimoji="1" lang="ja-JP" altLang="en-US" sz="900" b="1" dirty="0"/>
          </a:p>
        </p:txBody>
      </p:sp>
      <p:pic>
        <p:nvPicPr>
          <p:cNvPr id="150" name="図 1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0144" y="4488328"/>
            <a:ext cx="3333921" cy="26798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1" name="テキスト ボックス 150"/>
          <p:cNvSpPr txBox="1"/>
          <p:nvPr/>
        </p:nvSpPr>
        <p:spPr>
          <a:xfrm>
            <a:off x="12639285" y="7142328"/>
            <a:ext cx="101478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レヴィ</a:t>
            </a:r>
            <a:r>
              <a:rPr kumimoji="1" lang="en-US" altLang="ja-JP" sz="900" b="1" dirty="0" smtClean="0"/>
              <a:t>=</a:t>
            </a:r>
            <a:r>
              <a:rPr kumimoji="1" lang="ja-JP" altLang="en-US" sz="900" b="1" dirty="0" smtClean="0"/>
              <a:t>ストロー</a:t>
            </a:r>
            <a:r>
              <a:rPr lang="ja-JP" altLang="en-US" sz="900" b="1" dirty="0"/>
              <a:t>ス</a:t>
            </a:r>
            <a:endParaRPr kumimoji="1" lang="ja-JP" altLang="en-US" sz="900" b="1" dirty="0"/>
          </a:p>
        </p:txBody>
      </p:sp>
      <p:sp>
        <p:nvSpPr>
          <p:cNvPr id="152" name="テキスト ボックス 151"/>
          <p:cNvSpPr txBox="1"/>
          <p:nvPr/>
        </p:nvSpPr>
        <p:spPr>
          <a:xfrm>
            <a:off x="274370" y="4113459"/>
            <a:ext cx="288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言語が世界を秩序づけている</a:t>
            </a:r>
            <a:endParaRPr lang="ja-JP" altLang="en-US" sz="1400" dirty="0"/>
          </a:p>
        </p:txBody>
      </p:sp>
      <p:sp>
        <p:nvSpPr>
          <p:cNvPr id="154" name="テキスト ボックス 153"/>
          <p:cNvSpPr txBox="1"/>
          <p:nvPr/>
        </p:nvSpPr>
        <p:spPr>
          <a:xfrm>
            <a:off x="6734310" y="4113459"/>
            <a:ext cx="349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社会には目に見えない「普遍の構造」がある</a:t>
            </a:r>
            <a:endParaRPr lang="ja-JP" altLang="en-US" sz="1400" dirty="0"/>
          </a:p>
        </p:txBody>
      </p:sp>
      <p:sp>
        <p:nvSpPr>
          <p:cNvPr id="156" name="正方形/長方形 155"/>
          <p:cNvSpPr/>
          <p:nvPr/>
        </p:nvSpPr>
        <p:spPr>
          <a:xfrm>
            <a:off x="4257802" y="4519588"/>
            <a:ext cx="234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364089" y="7808221"/>
            <a:ext cx="32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1675295" y="5322209"/>
            <a:ext cx="37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4196951" y="4838689"/>
            <a:ext cx="360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584828" y="4171902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6116594" y="7078030"/>
            <a:ext cx="32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1718282" y="6013868"/>
            <a:ext cx="32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290000" y="6659179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2044551" y="6663090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1647925" y="4178460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674828" y="4522916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1882306" y="4522916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4933834" y="4519588"/>
            <a:ext cx="324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5699988" y="4839583"/>
            <a:ext cx="540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3774429" y="6237879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5669659" y="6085480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4238870" y="6658891"/>
            <a:ext cx="126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4641362" y="6658891"/>
            <a:ext cx="144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7123209" y="7890616"/>
            <a:ext cx="19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7470992" y="7890616"/>
            <a:ext cx="39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8833030" y="4171902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7786450" y="4523499"/>
            <a:ext cx="19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8204579" y="4523499"/>
            <a:ext cx="414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9180813" y="4171902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8846852" y="4523499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7251580" y="4804346"/>
            <a:ext cx="12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7872902" y="4808255"/>
            <a:ext cx="12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7511697" y="5122498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9219355" y="5122498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8058470" y="6584521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7968597" y="6922530"/>
            <a:ext cx="162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9246408" y="6922530"/>
            <a:ext cx="162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7179998" y="6922530"/>
            <a:ext cx="324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12820919" y="7173475"/>
            <a:ext cx="19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13168702" y="7173475"/>
            <a:ext cx="39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/>
          <p:cNvSpPr/>
          <p:nvPr/>
        </p:nvSpPr>
        <p:spPr>
          <a:xfrm>
            <a:off x="10930934" y="4891945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正方形/長方形 195"/>
          <p:cNvSpPr/>
          <p:nvPr/>
        </p:nvSpPr>
        <p:spPr>
          <a:xfrm>
            <a:off x="12599517" y="4891945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正方形/長方形 196"/>
          <p:cNvSpPr/>
          <p:nvPr/>
        </p:nvSpPr>
        <p:spPr>
          <a:xfrm>
            <a:off x="10743383" y="4540692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正方形/長方形 197"/>
          <p:cNvSpPr/>
          <p:nvPr/>
        </p:nvSpPr>
        <p:spPr>
          <a:xfrm>
            <a:off x="11521016" y="4540692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正方形/長方形 198"/>
          <p:cNvSpPr/>
          <p:nvPr/>
        </p:nvSpPr>
        <p:spPr>
          <a:xfrm>
            <a:off x="10837171" y="5247984"/>
            <a:ext cx="144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正方形/長方形 199"/>
          <p:cNvSpPr/>
          <p:nvPr/>
        </p:nvSpPr>
        <p:spPr>
          <a:xfrm>
            <a:off x="12419787" y="5271429"/>
            <a:ext cx="144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正方形/長方形 200"/>
          <p:cNvSpPr/>
          <p:nvPr/>
        </p:nvSpPr>
        <p:spPr>
          <a:xfrm>
            <a:off x="10462033" y="5844053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正方形/長方形 201"/>
          <p:cNvSpPr/>
          <p:nvPr/>
        </p:nvSpPr>
        <p:spPr>
          <a:xfrm>
            <a:off x="10465942" y="6004268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正方形/長方形 202"/>
          <p:cNvSpPr/>
          <p:nvPr/>
        </p:nvSpPr>
        <p:spPr>
          <a:xfrm>
            <a:off x="10891883" y="5992547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正方形/長方形 203"/>
          <p:cNvSpPr/>
          <p:nvPr/>
        </p:nvSpPr>
        <p:spPr>
          <a:xfrm>
            <a:off x="10512836" y="6152762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正方形/長方形 204"/>
          <p:cNvSpPr/>
          <p:nvPr/>
        </p:nvSpPr>
        <p:spPr>
          <a:xfrm>
            <a:off x="12689420" y="5836238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正方形/長方形 205"/>
          <p:cNvSpPr/>
          <p:nvPr/>
        </p:nvSpPr>
        <p:spPr>
          <a:xfrm>
            <a:off x="12263483" y="5996453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正方形/長方形 206"/>
          <p:cNvSpPr/>
          <p:nvPr/>
        </p:nvSpPr>
        <p:spPr>
          <a:xfrm>
            <a:off x="12306467" y="6148853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正方形/長方形 207"/>
          <p:cNvSpPr/>
          <p:nvPr/>
        </p:nvSpPr>
        <p:spPr>
          <a:xfrm>
            <a:off x="10442492" y="6543528"/>
            <a:ext cx="12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正方形/長方形 208"/>
          <p:cNvSpPr/>
          <p:nvPr/>
        </p:nvSpPr>
        <p:spPr>
          <a:xfrm>
            <a:off x="11095081" y="6543528"/>
            <a:ext cx="12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5576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7862" y="0"/>
            <a:ext cx="10515600" cy="1325563"/>
          </a:xfrm>
        </p:spPr>
        <p:txBody>
          <a:bodyPr/>
          <a:lstStyle/>
          <a:p>
            <a:r>
              <a:rPr lang="ja-JP" altLang="en-US" dirty="0"/>
              <a:t>哲学</a:t>
            </a:r>
            <a:r>
              <a:rPr lang="ja-JP" altLang="en-US" dirty="0" smtClean="0"/>
              <a:t>をつくった哲学者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699" y="1670172"/>
            <a:ext cx="3181514" cy="4750044"/>
          </a:xfrm>
          <a:prstGeom prst="rect">
            <a:avLst/>
          </a:prstGeom>
          <a:noFill/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060" y="1670172"/>
            <a:ext cx="1733639" cy="4762745"/>
          </a:xfrm>
          <a:prstGeom prst="rect">
            <a:avLst/>
          </a:prstGeom>
          <a:noFill/>
        </p:spPr>
      </p:pic>
      <p:sp>
        <p:nvSpPr>
          <p:cNvPr id="3" name="正方形/長方形 2"/>
          <p:cNvSpPr/>
          <p:nvPr/>
        </p:nvSpPr>
        <p:spPr>
          <a:xfrm>
            <a:off x="10424783" y="3274645"/>
            <a:ext cx="108000" cy="10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233306" y="2575167"/>
            <a:ext cx="108000" cy="10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9439430" y="1922583"/>
            <a:ext cx="108000" cy="216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439430" y="2383007"/>
            <a:ext cx="108000" cy="68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439430" y="3324914"/>
            <a:ext cx="108000" cy="576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439430" y="4143191"/>
            <a:ext cx="108000" cy="45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449993" y="2598869"/>
            <a:ext cx="108000" cy="576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253611" y="3332729"/>
            <a:ext cx="108000" cy="10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852526" y="3198314"/>
            <a:ext cx="108000" cy="46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475435" y="1930398"/>
            <a:ext cx="108000" cy="46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486981" y="6170242"/>
            <a:ext cx="108000" cy="216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475435" y="4873592"/>
            <a:ext cx="108000" cy="32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283367" y="1698769"/>
            <a:ext cx="108000" cy="46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082925" y="1930398"/>
            <a:ext cx="108000" cy="68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079130" y="3761654"/>
            <a:ext cx="108000" cy="216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882395" y="2879054"/>
            <a:ext cx="108000" cy="216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890210" y="5855722"/>
            <a:ext cx="108000" cy="46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682600" y="1830213"/>
            <a:ext cx="108000" cy="32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679652" y="2411054"/>
            <a:ext cx="108000" cy="68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488254" y="2537054"/>
            <a:ext cx="108000" cy="68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290223" y="1830213"/>
            <a:ext cx="108000" cy="216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288743" y="2995114"/>
            <a:ext cx="108000" cy="324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35" y="1670172"/>
            <a:ext cx="3181514" cy="4750044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96" y="1670172"/>
            <a:ext cx="1733639" cy="4762745"/>
          </a:xfrm>
          <a:prstGeom prst="rect">
            <a:avLst/>
          </a:prstGeom>
        </p:spPr>
      </p:pic>
      <p:sp>
        <p:nvSpPr>
          <p:cNvPr id="31" name="正方形/長方形 30"/>
          <p:cNvSpPr/>
          <p:nvPr/>
        </p:nvSpPr>
        <p:spPr>
          <a:xfrm>
            <a:off x="4802619" y="3274645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611142" y="2575167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817266" y="1922583"/>
            <a:ext cx="108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817266" y="2383007"/>
            <a:ext cx="108000" cy="68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817266" y="3324914"/>
            <a:ext cx="108000" cy="57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817266" y="4143191"/>
            <a:ext cx="108000" cy="45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827829" y="2598869"/>
            <a:ext cx="108000" cy="57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631447" y="3332729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230362" y="3198314"/>
            <a:ext cx="108000" cy="46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853271" y="1930398"/>
            <a:ext cx="108000" cy="46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864817" y="6170242"/>
            <a:ext cx="108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853271" y="4873592"/>
            <a:ext cx="108000" cy="32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661203" y="1698769"/>
            <a:ext cx="108000" cy="46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460761" y="1930398"/>
            <a:ext cx="108000" cy="68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56966" y="3761654"/>
            <a:ext cx="108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60231" y="2879054"/>
            <a:ext cx="108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268046" y="5855722"/>
            <a:ext cx="108000" cy="46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060436" y="1830213"/>
            <a:ext cx="108000" cy="32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057488" y="2411054"/>
            <a:ext cx="108000" cy="68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66090" y="2537054"/>
            <a:ext cx="108000" cy="68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68059" y="1830213"/>
            <a:ext cx="108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66579" y="2995114"/>
            <a:ext cx="108000" cy="32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498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457200"/>
            <a:ext cx="2971953" cy="257188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3029082"/>
            <a:ext cx="800141" cy="81284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52400" y="3770958"/>
            <a:ext cx="8546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ロラン・バルト</a:t>
            </a:r>
            <a:endParaRPr kumimoji="1" lang="ja-JP" altLang="en-US" sz="900" b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203" y="457353"/>
            <a:ext cx="3340272" cy="2667137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829112" y="3078808"/>
            <a:ext cx="95917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ロラン・バルト</a:t>
            </a:r>
            <a:endParaRPr kumimoji="1" lang="ja-JP" altLang="en-US" sz="900" b="1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689" y="457200"/>
            <a:ext cx="2870348" cy="259728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689" y="3124490"/>
            <a:ext cx="806491" cy="800141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7214645" y="3841122"/>
            <a:ext cx="8546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ラカン</a:t>
            </a:r>
            <a:endParaRPr kumimoji="1" lang="ja-JP" altLang="en-US" sz="900" b="1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2432" y="469900"/>
            <a:ext cx="3143412" cy="2584583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10142706" y="2939067"/>
            <a:ext cx="8546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ラカン</a:t>
            </a:r>
            <a:endParaRPr kumimoji="1" lang="ja-JP" altLang="en-US" sz="900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-28575" y="63281"/>
            <a:ext cx="344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「現代」という神話世界に投げ込まれている</a:t>
            </a:r>
            <a:endParaRPr lang="ja-JP" altLang="en-US" sz="1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310058" y="63281"/>
            <a:ext cx="27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人間の無意識は言語でできている</a:t>
            </a:r>
            <a:endParaRPr lang="ja-JP" altLang="en-US" sz="1400" dirty="0"/>
          </a:p>
        </p:txBody>
      </p:sp>
      <p:sp>
        <p:nvSpPr>
          <p:cNvPr id="18" name="正方形/長方形 17"/>
          <p:cNvSpPr/>
          <p:nvPr/>
        </p:nvSpPr>
        <p:spPr>
          <a:xfrm>
            <a:off x="190500" y="128415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86474" y="836472"/>
            <a:ext cx="198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41916" y="498168"/>
            <a:ext cx="21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176125" y="2554052"/>
            <a:ext cx="162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03163" y="3817197"/>
            <a:ext cx="19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670319" y="2694724"/>
            <a:ext cx="12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069731" y="128415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683483" y="502078"/>
            <a:ext cx="21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386318" y="832566"/>
            <a:ext cx="198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16273" y="2165025"/>
            <a:ext cx="144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081287" y="2165025"/>
            <a:ext cx="144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299456" y="2886199"/>
            <a:ext cx="12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29271" y="2788509"/>
            <a:ext cx="144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3660184" y="2772274"/>
            <a:ext cx="144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975201" y="505983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409316" y="509893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08771" y="856011"/>
            <a:ext cx="72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404865" y="1571123"/>
            <a:ext cx="72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74391" y="3817197"/>
            <a:ext cx="19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069115" y="3122805"/>
            <a:ext cx="19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6440343" y="3122805"/>
            <a:ext cx="19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660448" y="705964"/>
            <a:ext cx="73797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明示的</a:t>
            </a:r>
            <a:endParaRPr kumimoji="1" lang="ja-JP" altLang="en-US" sz="105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4686269" y="1686323"/>
            <a:ext cx="73797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1050" dirty="0"/>
              <a:t>潜在</a:t>
            </a:r>
            <a:r>
              <a:rPr kumimoji="1" lang="ja-JP" altLang="en-US" sz="1050" dirty="0" smtClean="0"/>
              <a:t>的</a:t>
            </a:r>
            <a:endParaRPr kumimoji="1" lang="ja-JP" altLang="en-US" sz="1050" dirty="0"/>
          </a:p>
        </p:txBody>
      </p:sp>
      <p:sp>
        <p:nvSpPr>
          <p:cNvPr id="44" name="正方形/長方形 43"/>
          <p:cNvSpPr/>
          <p:nvPr/>
        </p:nvSpPr>
        <p:spPr>
          <a:xfrm>
            <a:off x="4743316" y="760566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766761" y="1734551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7576043" y="3888012"/>
            <a:ext cx="21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511882" y="2981712"/>
            <a:ext cx="21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8161293" y="482538"/>
            <a:ext cx="21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8591284" y="490353"/>
            <a:ext cx="12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7939735" y="128535"/>
            <a:ext cx="36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8323922" y="751862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7616874" y="2189428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9371428" y="2189428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7648058" y="2643057"/>
            <a:ext cx="108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9096330" y="2653052"/>
            <a:ext cx="108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8583886" y="2912853"/>
            <a:ext cx="162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323972" y="2918712"/>
            <a:ext cx="144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584168" y="2912853"/>
            <a:ext cx="144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042330" y="2509052"/>
            <a:ext cx="108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7240882" y="2497329"/>
            <a:ext cx="108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0355327" y="1109365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1467163" y="1109365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2594629" y="1109365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0216420" y="1647329"/>
            <a:ext cx="108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1336448" y="1657324"/>
            <a:ext cx="108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2457955" y="1645606"/>
            <a:ext cx="108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0820645" y="1643123"/>
            <a:ext cx="108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1539163" y="1793058"/>
            <a:ext cx="108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2450140" y="1940239"/>
            <a:ext cx="216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1" name="図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4581786"/>
            <a:ext cx="2971953" cy="25718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7153668"/>
            <a:ext cx="800141" cy="8128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3" name="テキスト ボックス 72"/>
          <p:cNvSpPr txBox="1"/>
          <p:nvPr/>
        </p:nvSpPr>
        <p:spPr>
          <a:xfrm>
            <a:off x="152400" y="7895544"/>
            <a:ext cx="8546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ロラン・バルト</a:t>
            </a:r>
            <a:endParaRPr kumimoji="1" lang="ja-JP" altLang="en-US" sz="900" b="1" dirty="0"/>
          </a:p>
        </p:txBody>
      </p:sp>
      <p:pic>
        <p:nvPicPr>
          <p:cNvPr id="74" name="図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203" y="4581939"/>
            <a:ext cx="3340272" cy="26671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5" name="テキスト ボックス 74"/>
          <p:cNvSpPr txBox="1"/>
          <p:nvPr/>
        </p:nvSpPr>
        <p:spPr>
          <a:xfrm>
            <a:off x="5829112" y="7203394"/>
            <a:ext cx="95917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ロラン・バルト</a:t>
            </a:r>
            <a:endParaRPr kumimoji="1" lang="ja-JP" altLang="en-US" sz="900" b="1" dirty="0"/>
          </a:p>
        </p:txBody>
      </p:sp>
      <p:pic>
        <p:nvPicPr>
          <p:cNvPr id="76" name="図 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689" y="4581786"/>
            <a:ext cx="2870348" cy="25972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689" y="7249076"/>
            <a:ext cx="806491" cy="80014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8" name="テキスト ボックス 77"/>
          <p:cNvSpPr txBox="1"/>
          <p:nvPr/>
        </p:nvSpPr>
        <p:spPr>
          <a:xfrm>
            <a:off x="7214645" y="7965708"/>
            <a:ext cx="8546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ラカン</a:t>
            </a:r>
            <a:endParaRPr kumimoji="1" lang="ja-JP" altLang="en-US" sz="900" b="1" dirty="0"/>
          </a:p>
        </p:txBody>
      </p:sp>
      <p:pic>
        <p:nvPicPr>
          <p:cNvPr id="79" name="図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2432" y="4594486"/>
            <a:ext cx="3143412" cy="25845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0" name="テキスト ボックス 79"/>
          <p:cNvSpPr txBox="1"/>
          <p:nvPr/>
        </p:nvSpPr>
        <p:spPr>
          <a:xfrm>
            <a:off x="10142706" y="7063653"/>
            <a:ext cx="8546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ラカン</a:t>
            </a:r>
            <a:endParaRPr kumimoji="1" lang="ja-JP" altLang="en-US" sz="900" b="1" dirty="0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-28575" y="4187867"/>
            <a:ext cx="34463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「現代」という神話世界に投げ込まれている</a:t>
            </a:r>
            <a:endParaRPr lang="ja-JP" altLang="en-US" sz="1400" dirty="0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7310058" y="4187867"/>
            <a:ext cx="277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人間の無意識は言語でできている</a:t>
            </a:r>
            <a:endParaRPr lang="ja-JP" altLang="en-US" sz="1400" dirty="0"/>
          </a:p>
        </p:txBody>
      </p:sp>
      <p:sp>
        <p:nvSpPr>
          <p:cNvPr id="85" name="正方形/長方形 84"/>
          <p:cNvSpPr/>
          <p:nvPr/>
        </p:nvSpPr>
        <p:spPr>
          <a:xfrm>
            <a:off x="190500" y="4253001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686474" y="4961058"/>
            <a:ext cx="198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241916" y="4622754"/>
            <a:ext cx="21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4176125" y="6678638"/>
            <a:ext cx="162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403163" y="7941783"/>
            <a:ext cx="19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670319" y="6819310"/>
            <a:ext cx="12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1069731" y="4253001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683483" y="4626664"/>
            <a:ext cx="21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2386318" y="4957152"/>
            <a:ext cx="198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616273" y="6289611"/>
            <a:ext cx="144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081287" y="6289611"/>
            <a:ext cx="144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2299456" y="7010785"/>
            <a:ext cx="12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正方形/長方形 96"/>
          <p:cNvSpPr/>
          <p:nvPr/>
        </p:nvSpPr>
        <p:spPr>
          <a:xfrm>
            <a:off x="529271" y="6913095"/>
            <a:ext cx="144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9" name="正方形/長方形 98"/>
          <p:cNvSpPr/>
          <p:nvPr/>
        </p:nvSpPr>
        <p:spPr>
          <a:xfrm>
            <a:off x="3660184" y="6896860"/>
            <a:ext cx="144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3975201" y="4630569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5409316" y="4634479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5408771" y="4980597"/>
            <a:ext cx="72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5404865" y="5695709"/>
            <a:ext cx="72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774391" y="7941783"/>
            <a:ext cx="19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6069115" y="7247391"/>
            <a:ext cx="19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6440343" y="7247391"/>
            <a:ext cx="19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テキスト ボックス 107"/>
          <p:cNvSpPr txBox="1"/>
          <p:nvPr/>
        </p:nvSpPr>
        <p:spPr>
          <a:xfrm>
            <a:off x="4660448" y="4830550"/>
            <a:ext cx="73797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明示的</a:t>
            </a:r>
            <a:endParaRPr kumimoji="1" lang="ja-JP" altLang="en-US" sz="1050" dirty="0"/>
          </a:p>
        </p:txBody>
      </p:sp>
      <p:sp>
        <p:nvSpPr>
          <p:cNvPr id="109" name="テキスト ボックス 108"/>
          <p:cNvSpPr txBox="1"/>
          <p:nvPr/>
        </p:nvSpPr>
        <p:spPr>
          <a:xfrm>
            <a:off x="4686269" y="5810909"/>
            <a:ext cx="73797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1050" dirty="0"/>
              <a:t>潜在</a:t>
            </a:r>
            <a:r>
              <a:rPr kumimoji="1" lang="ja-JP" altLang="en-US" sz="1050" dirty="0" smtClean="0"/>
              <a:t>的</a:t>
            </a:r>
            <a:endParaRPr kumimoji="1" lang="ja-JP" altLang="en-US" sz="1050" dirty="0"/>
          </a:p>
        </p:txBody>
      </p:sp>
      <p:sp>
        <p:nvSpPr>
          <p:cNvPr id="110" name="正方形/長方形 109"/>
          <p:cNvSpPr/>
          <p:nvPr/>
        </p:nvSpPr>
        <p:spPr>
          <a:xfrm>
            <a:off x="4743316" y="4885152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4766761" y="5859137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7576043" y="8012598"/>
            <a:ext cx="21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10511882" y="7106298"/>
            <a:ext cx="21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8161293" y="4607124"/>
            <a:ext cx="21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8591284" y="4614939"/>
            <a:ext cx="12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7939735" y="4253121"/>
            <a:ext cx="36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8323922" y="4876448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7616874" y="6314014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9371428" y="6314014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7648058" y="6767643"/>
            <a:ext cx="10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9096330" y="6777638"/>
            <a:ext cx="10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8583886" y="7037439"/>
            <a:ext cx="162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7323972" y="7043298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7584168" y="7037439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9042330" y="6633638"/>
            <a:ext cx="10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7240882" y="6621915"/>
            <a:ext cx="10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10355327" y="5233951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11467163" y="5233951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12594629" y="5233951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10216420" y="5771915"/>
            <a:ext cx="10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11336448" y="5781910"/>
            <a:ext cx="10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12457955" y="5770192"/>
            <a:ext cx="10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10820645" y="5767709"/>
            <a:ext cx="10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11539163" y="5917644"/>
            <a:ext cx="10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12450140" y="6064825"/>
            <a:ext cx="216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6976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0"/>
            <a:ext cx="3086259" cy="270523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4" y="3143389"/>
            <a:ext cx="819192" cy="80649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0" y="3878914"/>
            <a:ext cx="93345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アルチュセール</a:t>
            </a:r>
            <a:endParaRPr kumimoji="1" lang="ja-JP" altLang="en-US" sz="900" b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063" y="438150"/>
            <a:ext cx="3372023" cy="2705239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5775636" y="3027973"/>
            <a:ext cx="93345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アルチュセール</a:t>
            </a:r>
            <a:endParaRPr kumimoji="1" lang="ja-JP" altLang="en-US" sz="900" b="1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390" y="437040"/>
            <a:ext cx="3422826" cy="2590933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6823386" y="2958123"/>
            <a:ext cx="85376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フーコー</a:t>
            </a:r>
            <a:endParaRPr kumimoji="1" lang="ja-JP" altLang="en-US" sz="900" b="1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212" y="447675"/>
            <a:ext cx="3448227" cy="2686188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-221520" y="63281"/>
            <a:ext cx="350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人間的なマルクスと科学的なマルクスがいる</a:t>
            </a:r>
            <a:endParaRPr lang="ja-JP" altLang="en-US" sz="1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119745" y="63281"/>
            <a:ext cx="27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自分が自分を監視している</a:t>
            </a:r>
            <a:endParaRPr lang="ja-JP" altLang="en-US" sz="1400" dirty="0"/>
          </a:p>
        </p:txBody>
      </p:sp>
      <p:sp>
        <p:nvSpPr>
          <p:cNvPr id="19" name="正方形/長方形 18"/>
          <p:cNvSpPr/>
          <p:nvPr/>
        </p:nvSpPr>
        <p:spPr>
          <a:xfrm>
            <a:off x="213847" y="3931330"/>
            <a:ext cx="28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30198" y="3931330"/>
            <a:ext cx="21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-142688" y="128415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365193" y="128415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60518" y="465198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403418" y="465198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75437" y="1299990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278618" y="1299990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50843" y="465198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791002" y="471933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70997" y="2988355"/>
            <a:ext cx="360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63548" y="2994697"/>
            <a:ext cx="252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991034" y="3076255"/>
            <a:ext cx="28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407385" y="3076255"/>
            <a:ext cx="21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669219" y="492723"/>
            <a:ext cx="30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095095" y="492723"/>
            <a:ext cx="234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695752" y="1262508"/>
            <a:ext cx="198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695752" y="1919733"/>
            <a:ext cx="198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471219" y="786258"/>
            <a:ext cx="162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3426525" y="2759073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3855150" y="2768598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745436" y="486680"/>
            <a:ext cx="12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8534080" y="128415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096350" y="1163197"/>
            <a:ext cx="540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8210803" y="1163197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719090" y="1143055"/>
            <a:ext cx="144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8461753" y="795783"/>
            <a:ext cx="144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8909428" y="795783"/>
            <a:ext cx="144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9101053" y="2775981"/>
            <a:ext cx="108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7139556" y="2995385"/>
            <a:ext cx="21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9518550" y="472458"/>
            <a:ext cx="21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2163425" y="465198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1171412" y="477155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1409537" y="477155"/>
            <a:ext cx="180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0919424" y="745880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1852874" y="745880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1214699" y="898280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2881574" y="2203205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3348299" y="2193680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2" name="図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1997"/>
            <a:ext cx="3086259" cy="270523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4" y="7317236"/>
            <a:ext cx="819192" cy="8064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4" name="テキスト ボックス 63"/>
          <p:cNvSpPr txBox="1"/>
          <p:nvPr/>
        </p:nvSpPr>
        <p:spPr>
          <a:xfrm>
            <a:off x="0" y="8052761"/>
            <a:ext cx="93345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アルチュセール</a:t>
            </a:r>
            <a:endParaRPr kumimoji="1" lang="ja-JP" altLang="en-US" sz="900" b="1" dirty="0"/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063" y="4611997"/>
            <a:ext cx="3372023" cy="270523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6" name="テキスト ボックス 65"/>
          <p:cNvSpPr txBox="1"/>
          <p:nvPr/>
        </p:nvSpPr>
        <p:spPr>
          <a:xfrm>
            <a:off x="5775636" y="7201820"/>
            <a:ext cx="93345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アルチュセール</a:t>
            </a:r>
            <a:endParaRPr kumimoji="1" lang="ja-JP" altLang="en-US" sz="900" b="1" dirty="0"/>
          </a:p>
        </p:txBody>
      </p:sp>
      <p:pic>
        <p:nvPicPr>
          <p:cNvPr id="67" name="図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390" y="4610887"/>
            <a:ext cx="3422826" cy="25909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8" name="テキスト ボックス 67"/>
          <p:cNvSpPr txBox="1"/>
          <p:nvPr/>
        </p:nvSpPr>
        <p:spPr>
          <a:xfrm>
            <a:off x="6823386" y="7131970"/>
            <a:ext cx="85376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フーコー</a:t>
            </a:r>
            <a:endParaRPr kumimoji="1" lang="ja-JP" altLang="en-US" sz="900" b="1" dirty="0"/>
          </a:p>
        </p:txBody>
      </p:sp>
      <p:pic>
        <p:nvPicPr>
          <p:cNvPr id="69" name="図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212" y="4621522"/>
            <a:ext cx="3448227" cy="26861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2" name="テキスト ボックス 71"/>
          <p:cNvSpPr txBox="1"/>
          <p:nvPr/>
        </p:nvSpPr>
        <p:spPr>
          <a:xfrm>
            <a:off x="-221520" y="4237128"/>
            <a:ext cx="35087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人間的なマルクスと科学的なマルクスがいる</a:t>
            </a:r>
            <a:endParaRPr lang="ja-JP" altLang="en-US" sz="1400" dirty="0"/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7119745" y="4237128"/>
            <a:ext cx="277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自分が自分を監視している</a:t>
            </a:r>
            <a:endParaRPr lang="ja-JP" altLang="en-US" sz="1400" dirty="0"/>
          </a:p>
        </p:txBody>
      </p:sp>
      <p:sp>
        <p:nvSpPr>
          <p:cNvPr id="76" name="正方形/長方形 75"/>
          <p:cNvSpPr/>
          <p:nvPr/>
        </p:nvSpPr>
        <p:spPr>
          <a:xfrm>
            <a:off x="213847" y="8105177"/>
            <a:ext cx="28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630198" y="8105177"/>
            <a:ext cx="21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-142688" y="4302262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365193" y="4302262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2060518" y="4639045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2403418" y="4639045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275437" y="5473837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278618" y="5473837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50843" y="4639045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3791002" y="4645780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270997" y="7162202"/>
            <a:ext cx="360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763548" y="7168544"/>
            <a:ext cx="252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5991034" y="7250102"/>
            <a:ext cx="28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6407385" y="7250102"/>
            <a:ext cx="21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5669219" y="4666570"/>
            <a:ext cx="30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6095095" y="4666570"/>
            <a:ext cx="234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3695752" y="5436355"/>
            <a:ext cx="198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3695752" y="6093580"/>
            <a:ext cx="198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5471219" y="4960105"/>
            <a:ext cx="162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3426525" y="6932920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3855150" y="6942445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7745436" y="4660527"/>
            <a:ext cx="12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8534080" y="4302262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7096350" y="5337044"/>
            <a:ext cx="540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8210803" y="5337044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9719090" y="5316902"/>
            <a:ext cx="144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8461753" y="4969630"/>
            <a:ext cx="144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8909428" y="4969630"/>
            <a:ext cx="144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9101053" y="6949828"/>
            <a:ext cx="108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7139556" y="7169232"/>
            <a:ext cx="21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9518550" y="4646305"/>
            <a:ext cx="21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12163425" y="4639045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11171412" y="4651002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11409537" y="4651002"/>
            <a:ext cx="180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10919424" y="4919727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11852874" y="4919727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11214699" y="5072127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12881574" y="6377052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13348299" y="6367527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462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3156112" cy="269253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362200" y="2977172"/>
            <a:ext cx="79391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デリダ</a:t>
            </a:r>
            <a:endParaRPr kumimoji="1" lang="ja-JP" altLang="en-US" sz="900" b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882" y="400050"/>
            <a:ext cx="3429176" cy="2635385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069330" y="2861756"/>
            <a:ext cx="84582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ドゥルーズ</a:t>
            </a:r>
            <a:endParaRPr kumimoji="1" lang="ja-JP" altLang="en-US" sz="900" b="1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178" y="415925"/>
            <a:ext cx="3067208" cy="2603634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02330" y="63281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思ったことと言ったことはズレ</a:t>
            </a:r>
            <a:r>
              <a:rPr lang="ja-JP" altLang="en-US" sz="1400" dirty="0" err="1" smtClean="0"/>
              <a:t>て</a:t>
            </a:r>
            <a:r>
              <a:rPr lang="ja-JP" altLang="en-US" sz="1400" dirty="0" smtClean="0"/>
              <a:t>いる</a:t>
            </a:r>
            <a:endParaRPr lang="ja-JP" altLang="en-US" sz="1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569882" y="63282"/>
            <a:ext cx="3429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ノマド的思考で欲望の可能性を解き放て！</a:t>
            </a:r>
            <a:endParaRPr lang="ja-JP" altLang="en-US" sz="1400" dirty="0"/>
          </a:p>
        </p:txBody>
      </p:sp>
      <p:sp>
        <p:nvSpPr>
          <p:cNvPr id="14" name="正方形/長方形 13"/>
          <p:cNvSpPr/>
          <p:nvPr/>
        </p:nvSpPr>
        <p:spPr>
          <a:xfrm>
            <a:off x="190687" y="128415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127068" y="128415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94487" y="2523952"/>
            <a:ext cx="504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060393" y="2523952"/>
            <a:ext cx="234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98393" y="2876377"/>
            <a:ext cx="234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902593" y="1484171"/>
            <a:ext cx="324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420759" y="1484171"/>
            <a:ext cx="612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701337" y="2997821"/>
            <a:ext cx="234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34587" y="416546"/>
            <a:ext cx="180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584859" y="416546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352675" y="2104671"/>
            <a:ext cx="41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90993" y="2104671"/>
            <a:ext cx="21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795751" y="109660"/>
            <a:ext cx="270000" cy="19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789282" y="109660"/>
            <a:ext cx="180000" cy="19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324049" y="427063"/>
            <a:ext cx="19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244099" y="712813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745332" y="885388"/>
            <a:ext cx="25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384349" y="891817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940276" y="1274600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007076" y="1274600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073876" y="1274600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806926" y="1503200"/>
            <a:ext cx="270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083276" y="1503200"/>
            <a:ext cx="270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273901" y="1503200"/>
            <a:ext cx="270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816576" y="1503200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011401" y="1503200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319140" y="2891435"/>
            <a:ext cx="32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4339794" y="1920650"/>
            <a:ext cx="21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330394" y="1930175"/>
            <a:ext cx="21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425769" y="1777775"/>
            <a:ext cx="216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044519" y="1920650"/>
            <a:ext cx="90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939869" y="1920650"/>
            <a:ext cx="90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740094" y="1920650"/>
            <a:ext cx="90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575151" y="2471002"/>
            <a:ext cx="234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641826" y="2632927"/>
            <a:ext cx="234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3803626" y="2804377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4403701" y="2804377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765651" y="2804377"/>
            <a:ext cx="108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8071890" y="459946"/>
            <a:ext cx="30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219149" y="427063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9281565" y="459946"/>
            <a:ext cx="32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9989932" y="850021"/>
            <a:ext cx="180000" cy="19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913732" y="1907296"/>
            <a:ext cx="360000" cy="19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9405073" y="2839024"/>
            <a:ext cx="288000" cy="19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2" name="図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2017"/>
            <a:ext cx="3156112" cy="26925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3" name="テキスト ボックス 62"/>
          <p:cNvSpPr txBox="1"/>
          <p:nvPr/>
        </p:nvSpPr>
        <p:spPr>
          <a:xfrm>
            <a:off x="2362200" y="6929139"/>
            <a:ext cx="79391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デリダ</a:t>
            </a:r>
            <a:endParaRPr kumimoji="1" lang="ja-JP" altLang="en-US" sz="900" b="1" dirty="0"/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882" y="4352017"/>
            <a:ext cx="3429176" cy="263538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5" name="テキスト ボックス 64"/>
          <p:cNvSpPr txBox="1"/>
          <p:nvPr/>
        </p:nvSpPr>
        <p:spPr>
          <a:xfrm>
            <a:off x="6069330" y="6813723"/>
            <a:ext cx="84582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ドゥルーズ</a:t>
            </a:r>
            <a:endParaRPr kumimoji="1" lang="ja-JP" altLang="en-US" sz="900" b="1" dirty="0"/>
          </a:p>
        </p:txBody>
      </p:sp>
      <p:pic>
        <p:nvPicPr>
          <p:cNvPr id="66" name="図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178" y="4367892"/>
            <a:ext cx="3067208" cy="260363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9" name="テキスト ボックス 68"/>
          <p:cNvSpPr txBox="1"/>
          <p:nvPr/>
        </p:nvSpPr>
        <p:spPr>
          <a:xfrm>
            <a:off x="102330" y="4015248"/>
            <a:ext cx="288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思ったことと言ったことはズレ</a:t>
            </a:r>
            <a:r>
              <a:rPr lang="ja-JP" altLang="en-US" sz="1400" dirty="0" err="1" smtClean="0"/>
              <a:t>て</a:t>
            </a:r>
            <a:r>
              <a:rPr lang="ja-JP" altLang="en-US" sz="1400" dirty="0" smtClean="0"/>
              <a:t>いる</a:t>
            </a:r>
            <a:endParaRPr lang="ja-JP" altLang="en-US" sz="1400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3569882" y="4015249"/>
            <a:ext cx="342917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ノマド的思考で欲望の可能性を解き放て！</a:t>
            </a:r>
            <a:endParaRPr lang="ja-JP" altLang="en-US" sz="1400" dirty="0"/>
          </a:p>
        </p:txBody>
      </p:sp>
      <p:sp>
        <p:nvSpPr>
          <p:cNvPr id="72" name="正方形/長方形 71"/>
          <p:cNvSpPr/>
          <p:nvPr/>
        </p:nvSpPr>
        <p:spPr>
          <a:xfrm>
            <a:off x="190687" y="4080382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127068" y="4080382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294487" y="6475919"/>
            <a:ext cx="504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060393" y="6475919"/>
            <a:ext cx="234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298393" y="6828344"/>
            <a:ext cx="234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02593" y="5436138"/>
            <a:ext cx="324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2420759" y="5436138"/>
            <a:ext cx="612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2701337" y="6949788"/>
            <a:ext cx="234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2034587" y="4368513"/>
            <a:ext cx="180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2584859" y="4368513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2352675" y="6056638"/>
            <a:ext cx="41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790993" y="6056638"/>
            <a:ext cx="21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3795751" y="4061627"/>
            <a:ext cx="270000" cy="19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4789282" y="4061627"/>
            <a:ext cx="180000" cy="19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5324049" y="4379030"/>
            <a:ext cx="19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5244099" y="4664780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4745332" y="4837355"/>
            <a:ext cx="25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384349" y="4843784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3940276" y="5226567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5007076" y="5226567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6073876" y="5226567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3806926" y="5455167"/>
            <a:ext cx="270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5083276" y="5455167"/>
            <a:ext cx="270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6273901" y="5455167"/>
            <a:ext cx="270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4816576" y="5455167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6011401" y="5455167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6319140" y="6843402"/>
            <a:ext cx="32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4339794" y="5872617"/>
            <a:ext cx="21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5330394" y="5882142"/>
            <a:ext cx="21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6425769" y="5729742"/>
            <a:ext cx="216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4044519" y="5872617"/>
            <a:ext cx="90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4939869" y="5872617"/>
            <a:ext cx="90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6740094" y="5872617"/>
            <a:ext cx="90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4575151" y="6422969"/>
            <a:ext cx="234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4641826" y="6584894"/>
            <a:ext cx="234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3803626" y="6756344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4403701" y="6756344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4765651" y="6756344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8071890" y="4411913"/>
            <a:ext cx="30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4219149" y="4379030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9281565" y="4411913"/>
            <a:ext cx="32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9989932" y="4801988"/>
            <a:ext cx="180000" cy="19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9913732" y="5859263"/>
            <a:ext cx="360000" cy="19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9405073" y="6790991"/>
            <a:ext cx="288000" cy="19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239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5" y="437294"/>
            <a:ext cx="3492679" cy="271794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946" y="437294"/>
            <a:ext cx="3397425" cy="268618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561968" y="2924402"/>
            <a:ext cx="10770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タレス</a:t>
            </a:r>
            <a:endParaRPr kumimoji="1" lang="ja-JP" altLang="en-US" sz="900" b="1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368" y="437294"/>
            <a:ext cx="3410125" cy="2673487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7490250" y="2428073"/>
            <a:ext cx="918523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ソクラテス</a:t>
            </a:r>
            <a:endParaRPr kumimoji="1" lang="ja-JP" altLang="en-US" sz="900" b="1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58079" y="101921"/>
            <a:ext cx="2810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/>
              <a:t>世界の根源を考えた最初の哲学者</a:t>
            </a:r>
            <a:endParaRPr kumimoji="1" lang="ja-JP" altLang="en-US" sz="1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807843" y="129517"/>
            <a:ext cx="2810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/>
              <a:t>無知の知で</a:t>
            </a:r>
            <a:r>
              <a:rPr lang="ja-JP" altLang="en-US" sz="1400" dirty="0"/>
              <a:t>真</a:t>
            </a:r>
            <a:r>
              <a:rPr lang="ja-JP" altLang="en-US" sz="1400" dirty="0" smtClean="0"/>
              <a:t>理</a:t>
            </a:r>
            <a:r>
              <a:rPr kumimoji="1" lang="ja-JP" altLang="en-US" sz="1400" dirty="0" smtClean="0"/>
              <a:t>を求めよう！</a:t>
            </a:r>
            <a:endParaRPr kumimoji="1" lang="ja-JP" altLang="en-US" sz="1400" dirty="0"/>
          </a:p>
        </p:txBody>
      </p:sp>
      <p:sp>
        <p:nvSpPr>
          <p:cNvPr id="12" name="正方形/長方形 11"/>
          <p:cNvSpPr/>
          <p:nvPr/>
        </p:nvSpPr>
        <p:spPr>
          <a:xfrm>
            <a:off x="1078970" y="1472264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645582" y="1640294"/>
            <a:ext cx="23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403767" y="2724416"/>
            <a:ext cx="198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104259" y="2299703"/>
            <a:ext cx="180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033962" y="2954864"/>
            <a:ext cx="21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241439" y="2954864"/>
            <a:ext cx="450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781851" y="2471489"/>
            <a:ext cx="450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977074" y="2796416"/>
            <a:ext cx="23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336584" y="2944388"/>
            <a:ext cx="450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152513" y="967027"/>
            <a:ext cx="50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8105515" y="186834"/>
            <a:ext cx="36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499958" y="491459"/>
            <a:ext cx="43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9605835" y="486160"/>
            <a:ext cx="21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121145" y="1406128"/>
            <a:ext cx="540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9125424" y="1941482"/>
            <a:ext cx="23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786109" y="2924304"/>
            <a:ext cx="25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993955" y="2810864"/>
            <a:ext cx="378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8991609" y="184762"/>
            <a:ext cx="36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5" y="3653215"/>
            <a:ext cx="3492679" cy="271794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946" y="3653215"/>
            <a:ext cx="3397425" cy="2686188"/>
          </a:xfrm>
          <a:prstGeom prst="rect">
            <a:avLst/>
          </a:prstGeom>
        </p:spPr>
      </p:pic>
      <p:sp>
        <p:nvSpPr>
          <p:cNvPr id="32" name="テキスト ボックス 31"/>
          <p:cNvSpPr txBox="1"/>
          <p:nvPr/>
        </p:nvSpPr>
        <p:spPr>
          <a:xfrm>
            <a:off x="2561968" y="6140323"/>
            <a:ext cx="107709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タレス</a:t>
            </a:r>
            <a:endParaRPr kumimoji="1" lang="ja-JP" altLang="en-US" sz="900" b="1" dirty="0"/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368" y="3653215"/>
            <a:ext cx="3410125" cy="2673487"/>
          </a:xfrm>
          <a:prstGeom prst="rect">
            <a:avLst/>
          </a:prstGeom>
        </p:spPr>
      </p:pic>
      <p:sp>
        <p:nvSpPr>
          <p:cNvPr id="34" name="テキスト ボックス 33"/>
          <p:cNvSpPr txBox="1"/>
          <p:nvPr/>
        </p:nvSpPr>
        <p:spPr>
          <a:xfrm>
            <a:off x="7490250" y="5643994"/>
            <a:ext cx="91852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ソクラテス</a:t>
            </a:r>
            <a:endParaRPr kumimoji="1" lang="ja-JP" altLang="en-US" sz="900" b="1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58079" y="3317842"/>
            <a:ext cx="2810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/>
              <a:t>世界の根源を考えた最初の哲学者</a:t>
            </a:r>
            <a:endParaRPr kumimoji="1" lang="ja-JP" altLang="en-US" sz="14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807843" y="3345438"/>
            <a:ext cx="2810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/>
              <a:t>無知の知で</a:t>
            </a:r>
            <a:r>
              <a:rPr lang="ja-JP" altLang="en-US" sz="1400" dirty="0"/>
              <a:t>真</a:t>
            </a:r>
            <a:r>
              <a:rPr lang="ja-JP" altLang="en-US" sz="1400" dirty="0" smtClean="0"/>
              <a:t>理</a:t>
            </a:r>
            <a:r>
              <a:rPr kumimoji="1" lang="ja-JP" altLang="en-US" sz="1400" dirty="0" smtClean="0"/>
              <a:t>を求めよう！</a:t>
            </a:r>
            <a:endParaRPr kumimoji="1" lang="ja-JP" altLang="en-US" sz="1400" dirty="0"/>
          </a:p>
        </p:txBody>
      </p:sp>
      <p:sp>
        <p:nvSpPr>
          <p:cNvPr id="37" name="正方形/長方形 36"/>
          <p:cNvSpPr/>
          <p:nvPr/>
        </p:nvSpPr>
        <p:spPr>
          <a:xfrm>
            <a:off x="1078970" y="4688185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645582" y="4856215"/>
            <a:ext cx="23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403767" y="5940337"/>
            <a:ext cx="198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104259" y="5515624"/>
            <a:ext cx="180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3033962" y="6170785"/>
            <a:ext cx="21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241439" y="6170785"/>
            <a:ext cx="450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7781851" y="5687410"/>
            <a:ext cx="450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77074" y="6012337"/>
            <a:ext cx="23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336584" y="6160309"/>
            <a:ext cx="450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152513" y="4182948"/>
            <a:ext cx="50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8105515" y="3402755"/>
            <a:ext cx="36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8499958" y="3707380"/>
            <a:ext cx="43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9605835" y="3702081"/>
            <a:ext cx="21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121145" y="4622049"/>
            <a:ext cx="540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9125424" y="5157403"/>
            <a:ext cx="23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7786109" y="6140225"/>
            <a:ext cx="25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9993955" y="6026785"/>
            <a:ext cx="378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8991609" y="3400683"/>
            <a:ext cx="36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0643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5" y="363212"/>
            <a:ext cx="3314870" cy="261633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662" y="363212"/>
            <a:ext cx="3251367" cy="24829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86" y="363212"/>
            <a:ext cx="2851297" cy="271794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842950" y="2680483"/>
            <a:ext cx="79701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プラトン</a:t>
            </a:r>
            <a:endParaRPr kumimoji="1" lang="ja-JP" altLang="en-US" sz="900" b="1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3072" y="3081152"/>
            <a:ext cx="734096" cy="85532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7175586" y="3936472"/>
            <a:ext cx="94906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アリストテレス</a:t>
            </a:r>
            <a:endParaRPr kumimoji="1" lang="ja-JP" altLang="en-US" sz="900" b="1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235" y="2680483"/>
            <a:ext cx="798491" cy="976109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73771" y="3490886"/>
            <a:ext cx="79701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プラトン</a:t>
            </a:r>
            <a:endParaRPr kumimoji="1" lang="ja-JP" altLang="en-US" sz="9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99529" y="63282"/>
            <a:ext cx="314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/>
              <a:t>ものの本質（＝イデア）はどこにある？</a:t>
            </a:r>
            <a:endParaRPr kumimoji="1" lang="ja-JP" altLang="en-US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786155" y="63282"/>
            <a:ext cx="314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/>
              <a:t>ものの本質（＝イデア）はどこにある？</a:t>
            </a:r>
            <a:endParaRPr kumimoji="1" lang="ja-JP" altLang="en-US" sz="1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035626" y="63282"/>
            <a:ext cx="314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/>
              <a:t>たった一人で世界のことを説明した</a:t>
            </a:r>
            <a:endParaRPr kumimoji="1" lang="ja-JP" altLang="en-US" sz="1400" dirty="0"/>
          </a:p>
        </p:txBody>
      </p:sp>
      <p:sp>
        <p:nvSpPr>
          <p:cNvPr id="15" name="正方形/長方形 14"/>
          <p:cNvSpPr/>
          <p:nvPr/>
        </p:nvSpPr>
        <p:spPr>
          <a:xfrm>
            <a:off x="1605410" y="2654698"/>
            <a:ext cx="23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66343" y="3536464"/>
            <a:ext cx="28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641410" y="124900"/>
            <a:ext cx="324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369882" y="382494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148009" y="2723899"/>
            <a:ext cx="28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398306" y="3979888"/>
            <a:ext cx="61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92171" y="719676"/>
            <a:ext cx="306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993665" y="393552"/>
            <a:ext cx="19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435595" y="393552"/>
            <a:ext cx="32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431933" y="719676"/>
            <a:ext cx="144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802016" y="390263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117825" y="765601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014492" y="1934001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414882" y="1184624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147351" y="2528668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218166" y="130209"/>
            <a:ext cx="324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9508890" y="2712280"/>
            <a:ext cx="34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494650" y="2883529"/>
            <a:ext cx="23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991238" y="2660343"/>
            <a:ext cx="238362" cy="19366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286985" y="2882715"/>
            <a:ext cx="238362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902942" y="434354"/>
            <a:ext cx="238362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690640" y="418724"/>
            <a:ext cx="64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7438974" y="2046741"/>
            <a:ext cx="144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553745" y="2358271"/>
            <a:ext cx="144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355491" y="2046741"/>
            <a:ext cx="360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9472654" y="2358271"/>
            <a:ext cx="360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58" y="4689646"/>
            <a:ext cx="3314870" cy="2616334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685" y="4689646"/>
            <a:ext cx="3251367" cy="2482978"/>
          </a:xfrm>
          <a:prstGeom prst="rect">
            <a:avLst/>
          </a:prstGeom>
        </p:spPr>
      </p:pic>
      <p:pic>
        <p:nvPicPr>
          <p:cNvPr id="43" name="図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609" y="4689646"/>
            <a:ext cx="2851297" cy="2717940"/>
          </a:xfrm>
          <a:prstGeom prst="rect">
            <a:avLst/>
          </a:prstGeom>
        </p:spPr>
      </p:pic>
      <p:sp>
        <p:nvSpPr>
          <p:cNvPr id="44" name="テキスト ボックス 43"/>
          <p:cNvSpPr txBox="1"/>
          <p:nvPr/>
        </p:nvSpPr>
        <p:spPr>
          <a:xfrm>
            <a:off x="3873973" y="7006917"/>
            <a:ext cx="79701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プラトン</a:t>
            </a:r>
            <a:endParaRPr kumimoji="1" lang="ja-JP" altLang="en-US" sz="900" b="1" dirty="0"/>
          </a:p>
        </p:txBody>
      </p:sp>
      <p:pic>
        <p:nvPicPr>
          <p:cNvPr id="45" name="図 4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4095" y="7407586"/>
            <a:ext cx="734096" cy="855320"/>
          </a:xfrm>
          <a:prstGeom prst="rect">
            <a:avLst/>
          </a:prstGeom>
        </p:spPr>
      </p:pic>
      <p:sp>
        <p:nvSpPr>
          <p:cNvPr id="46" name="テキスト ボックス 45"/>
          <p:cNvSpPr txBox="1"/>
          <p:nvPr/>
        </p:nvSpPr>
        <p:spPr>
          <a:xfrm>
            <a:off x="7206609" y="8262906"/>
            <a:ext cx="94906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アリストテレス</a:t>
            </a:r>
            <a:endParaRPr kumimoji="1" lang="ja-JP" altLang="en-US" sz="900" b="1" dirty="0"/>
          </a:p>
        </p:txBody>
      </p:sp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258" y="7006917"/>
            <a:ext cx="798491" cy="97610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8" name="テキスト ボックス 47"/>
          <p:cNvSpPr txBox="1"/>
          <p:nvPr/>
        </p:nvSpPr>
        <p:spPr>
          <a:xfrm>
            <a:off x="204794" y="7817320"/>
            <a:ext cx="79701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プラトン</a:t>
            </a:r>
            <a:endParaRPr kumimoji="1" lang="ja-JP" altLang="en-US" sz="900" b="1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230552" y="4389716"/>
            <a:ext cx="314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/>
              <a:t>ものの本質（＝イデア）はどこにある？</a:t>
            </a:r>
            <a:endParaRPr kumimoji="1" lang="ja-JP" altLang="en-US" sz="14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3817178" y="4389716"/>
            <a:ext cx="314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/>
              <a:t>ものの本質（＝イデア）はどこにある？</a:t>
            </a:r>
            <a:endParaRPr kumimoji="1" lang="ja-JP" altLang="en-US" sz="1400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7066649" y="4389716"/>
            <a:ext cx="314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/>
              <a:t>たった一人で世界のことを説明した</a:t>
            </a:r>
            <a:endParaRPr kumimoji="1" lang="ja-JP" altLang="en-US" sz="1400" dirty="0"/>
          </a:p>
        </p:txBody>
      </p:sp>
      <p:sp>
        <p:nvSpPr>
          <p:cNvPr id="52" name="正方形/長方形 51"/>
          <p:cNvSpPr/>
          <p:nvPr/>
        </p:nvSpPr>
        <p:spPr>
          <a:xfrm>
            <a:off x="1636433" y="6981132"/>
            <a:ext cx="23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97366" y="7862898"/>
            <a:ext cx="28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672433" y="4451334"/>
            <a:ext cx="324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4400905" y="4708928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4179032" y="7050333"/>
            <a:ext cx="28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7429329" y="8306322"/>
            <a:ext cx="61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823194" y="5046110"/>
            <a:ext cx="306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2024688" y="4719986"/>
            <a:ext cx="19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466618" y="4719986"/>
            <a:ext cx="32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2462956" y="5046110"/>
            <a:ext cx="144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5833039" y="4716697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4148848" y="5092035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5045515" y="6260435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4445905" y="5511058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178374" y="6855102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249189" y="4456643"/>
            <a:ext cx="324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9539913" y="7038714"/>
            <a:ext cx="34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525673" y="7209963"/>
            <a:ext cx="23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8022261" y="6986777"/>
            <a:ext cx="238362" cy="1936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8318008" y="7209149"/>
            <a:ext cx="238362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933965" y="4760788"/>
            <a:ext cx="238362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7721663" y="4745158"/>
            <a:ext cx="64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7469997" y="6373175"/>
            <a:ext cx="144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8584768" y="6684705"/>
            <a:ext cx="144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386514" y="6373175"/>
            <a:ext cx="360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503677" y="6684705"/>
            <a:ext cx="360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8" name="図 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5412" y="377204"/>
            <a:ext cx="3333921" cy="2521080"/>
          </a:xfrm>
          <a:prstGeom prst="rect">
            <a:avLst/>
          </a:prstGeom>
        </p:spPr>
      </p:pic>
      <p:sp>
        <p:nvSpPr>
          <p:cNvPr id="79" name="テキスト ボックス 78"/>
          <p:cNvSpPr txBox="1"/>
          <p:nvPr/>
        </p:nvSpPr>
        <p:spPr>
          <a:xfrm>
            <a:off x="12490265" y="2799219"/>
            <a:ext cx="94906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アリストテレス</a:t>
            </a:r>
            <a:endParaRPr kumimoji="1" lang="ja-JP" altLang="en-US" sz="900" b="1" dirty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10304941" y="56361"/>
            <a:ext cx="314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たった一人で世界のことを説明した</a:t>
            </a:r>
          </a:p>
        </p:txBody>
      </p:sp>
      <p:sp>
        <p:nvSpPr>
          <p:cNvPr id="81" name="正方形/長方形 80"/>
          <p:cNvSpPr/>
          <p:nvPr/>
        </p:nvSpPr>
        <p:spPr>
          <a:xfrm>
            <a:off x="12718428" y="2836612"/>
            <a:ext cx="61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2" name="図 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4604" y="4776660"/>
            <a:ext cx="3333921" cy="2521080"/>
          </a:xfrm>
          <a:prstGeom prst="rect">
            <a:avLst/>
          </a:prstGeom>
        </p:spPr>
      </p:pic>
      <p:sp>
        <p:nvSpPr>
          <p:cNvPr id="83" name="テキスト ボックス 82"/>
          <p:cNvSpPr txBox="1"/>
          <p:nvPr/>
        </p:nvSpPr>
        <p:spPr>
          <a:xfrm>
            <a:off x="12569457" y="7198675"/>
            <a:ext cx="94906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アリストテレス</a:t>
            </a:r>
            <a:endParaRPr kumimoji="1" lang="ja-JP" altLang="en-US" sz="900" b="1" dirty="0"/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10384133" y="4455817"/>
            <a:ext cx="314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たった一人で世界のことを説明した</a:t>
            </a:r>
          </a:p>
        </p:txBody>
      </p:sp>
      <p:sp>
        <p:nvSpPr>
          <p:cNvPr id="85" name="正方形/長方形 84"/>
          <p:cNvSpPr/>
          <p:nvPr/>
        </p:nvSpPr>
        <p:spPr>
          <a:xfrm>
            <a:off x="12797620" y="7236068"/>
            <a:ext cx="61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4786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558" y="393650"/>
            <a:ext cx="3314870" cy="266078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927" y="393650"/>
            <a:ext cx="3200564" cy="2463927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5772150" y="2747798"/>
            <a:ext cx="86051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エピクロス</a:t>
            </a:r>
            <a:endParaRPr kumimoji="1" lang="ja-JP" altLang="en-US" sz="9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319305" y="72807"/>
            <a:ext cx="314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/>
              <a:t>人間にとって最高の快楽は知恵である</a:t>
            </a:r>
            <a:endParaRPr kumimoji="1" lang="ja-JP" altLang="en-US" sz="1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68776" y="72807"/>
            <a:ext cx="314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人間にとって最高の快楽は知恵である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035814" y="2778545"/>
            <a:ext cx="43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526710" y="2823480"/>
            <a:ext cx="21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014189" y="2815665"/>
            <a:ext cx="46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602796" y="443696"/>
            <a:ext cx="43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490212" y="137401"/>
            <a:ext cx="36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745320" y="133052"/>
            <a:ext cx="36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614079" y="771432"/>
            <a:ext cx="86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968405" y="798702"/>
            <a:ext cx="540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740818" y="798702"/>
            <a:ext cx="270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888895" y="1138671"/>
            <a:ext cx="324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952779" y="1138671"/>
            <a:ext cx="144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411678" y="1134832"/>
            <a:ext cx="162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962952" y="1481613"/>
            <a:ext cx="108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498361" y="1473798"/>
            <a:ext cx="108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009137" y="1629074"/>
            <a:ext cx="108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648448" y="1481613"/>
            <a:ext cx="108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644546" y="1634013"/>
            <a:ext cx="108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197265" y="2505428"/>
            <a:ext cx="324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545" y="3709182"/>
            <a:ext cx="3314870" cy="2660787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914" y="3709182"/>
            <a:ext cx="3200564" cy="2463927"/>
          </a:xfrm>
          <a:prstGeom prst="rect">
            <a:avLst/>
          </a:prstGeom>
        </p:spPr>
      </p:pic>
      <p:sp>
        <p:nvSpPr>
          <p:cNvPr id="36" name="テキスト ボックス 35"/>
          <p:cNvSpPr txBox="1"/>
          <p:nvPr/>
        </p:nvSpPr>
        <p:spPr>
          <a:xfrm>
            <a:off x="5774137" y="6063330"/>
            <a:ext cx="86051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エピクロス</a:t>
            </a:r>
            <a:endParaRPr kumimoji="1" lang="ja-JP" altLang="en-US" sz="900" b="1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2321292" y="3388339"/>
            <a:ext cx="314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/>
              <a:t>人間にとって最高の快楽は知恵である</a:t>
            </a:r>
            <a:endParaRPr kumimoji="1" lang="ja-JP" altLang="en-US" sz="14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5570763" y="3388339"/>
            <a:ext cx="3148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人間にとって最高の快楽は知恵である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6037801" y="6094077"/>
            <a:ext cx="43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528697" y="6139012"/>
            <a:ext cx="21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3016176" y="6131197"/>
            <a:ext cx="46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604783" y="3759228"/>
            <a:ext cx="43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4492199" y="3452933"/>
            <a:ext cx="36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747307" y="3448584"/>
            <a:ext cx="36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2616066" y="4086964"/>
            <a:ext cx="86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970392" y="4114234"/>
            <a:ext cx="540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742805" y="4114234"/>
            <a:ext cx="270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890882" y="4454203"/>
            <a:ext cx="324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954766" y="4454203"/>
            <a:ext cx="144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413665" y="4450364"/>
            <a:ext cx="162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964939" y="4797145"/>
            <a:ext cx="10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500348" y="4789330"/>
            <a:ext cx="10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011124" y="4944606"/>
            <a:ext cx="10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7650435" y="4797145"/>
            <a:ext cx="10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7646533" y="4949545"/>
            <a:ext cx="10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7199252" y="5820960"/>
            <a:ext cx="324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6224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近代</a:t>
            </a:r>
            <a:r>
              <a:rPr lang="ja-JP" altLang="en-US" dirty="0"/>
              <a:t>思想</a:t>
            </a:r>
            <a:r>
              <a:rPr lang="ja-JP" altLang="en-US" dirty="0" smtClean="0"/>
              <a:t>を作った哲学者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461" y="1690688"/>
            <a:ext cx="3168813" cy="473099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0" y="1690688"/>
            <a:ext cx="2355971" cy="471194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108581" y="4245093"/>
            <a:ext cx="144000" cy="21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108581" y="4695943"/>
            <a:ext cx="144000" cy="46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907695" y="1709738"/>
            <a:ext cx="144000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301395" y="3936009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108581" y="2392959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092831" y="5115043"/>
            <a:ext cx="144000" cy="81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889927" y="1711631"/>
            <a:ext cx="144000" cy="46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889927" y="2997415"/>
            <a:ext cx="144000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889927" y="6168630"/>
            <a:ext cx="144000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710845" y="3339865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113648" y="1703388"/>
            <a:ext cx="144000" cy="46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716078" y="2978053"/>
            <a:ext cx="144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914136" y="5448203"/>
            <a:ext cx="144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313251" y="1930803"/>
            <a:ext cx="144000" cy="34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317699" y="3103556"/>
            <a:ext cx="144000" cy="21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313251" y="3539601"/>
            <a:ext cx="144000" cy="46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324927" y="4227093"/>
            <a:ext cx="144000" cy="34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322993" y="5403203"/>
            <a:ext cx="144000" cy="34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124868" y="1829388"/>
            <a:ext cx="144000" cy="34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2124868" y="3010565"/>
            <a:ext cx="144000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2124439" y="3593601"/>
            <a:ext cx="144000" cy="61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2124439" y="5268203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124439" y="5031346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314858" y="5871043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524561" y="4603843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524561" y="5198853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334061" y="5351253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929634" y="3102770"/>
            <a:ext cx="144000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930634" y="3552996"/>
            <a:ext cx="144000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740134" y="6148589"/>
            <a:ext cx="144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541300" y="1700738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41300" y="2110134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41300" y="2345438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541300" y="3126188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541300" y="3357945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541300" y="4728388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541300" y="5313203"/>
            <a:ext cx="144000" cy="12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349013" y="3444854"/>
            <a:ext cx="144000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345129" y="5205370"/>
            <a:ext cx="144000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5" name="図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644" y="1690688"/>
            <a:ext cx="3168813" cy="4730993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783" y="1690688"/>
            <a:ext cx="2355971" cy="4711942"/>
          </a:xfrm>
          <a:prstGeom prst="rect">
            <a:avLst/>
          </a:prstGeom>
        </p:spPr>
      </p:pic>
      <p:sp>
        <p:nvSpPr>
          <p:cNvPr id="47" name="正方形/長方形 46"/>
          <p:cNvSpPr/>
          <p:nvPr/>
        </p:nvSpPr>
        <p:spPr>
          <a:xfrm>
            <a:off x="9867764" y="4245093"/>
            <a:ext cx="144000" cy="21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867764" y="4695943"/>
            <a:ext cx="144000" cy="46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9666878" y="1709738"/>
            <a:ext cx="144000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0060578" y="3936009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9867764" y="2392959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0852014" y="5115043"/>
            <a:ext cx="144000" cy="81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0649110" y="1711631"/>
            <a:ext cx="144000" cy="46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0649110" y="2997415"/>
            <a:ext cx="144000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0649110" y="6168630"/>
            <a:ext cx="144000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9470028" y="3339865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8872831" y="1703388"/>
            <a:ext cx="144000" cy="46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8475261" y="2978053"/>
            <a:ext cx="144000" cy="25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8673319" y="5448203"/>
            <a:ext cx="144000" cy="25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8072434" y="1930803"/>
            <a:ext cx="144000" cy="34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8076882" y="3103556"/>
            <a:ext cx="144000" cy="21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8072434" y="3539601"/>
            <a:ext cx="144000" cy="46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8084110" y="4227093"/>
            <a:ext cx="144000" cy="34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8082176" y="5403203"/>
            <a:ext cx="144000" cy="34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7884051" y="1829388"/>
            <a:ext cx="144000" cy="34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7884051" y="3010565"/>
            <a:ext cx="144000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7883622" y="3593601"/>
            <a:ext cx="144000" cy="61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7883622" y="5268203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7883622" y="5031346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8074041" y="5871043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7283744" y="4603843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7283744" y="5198853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7093244" y="5351253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6688817" y="3102770"/>
            <a:ext cx="144000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6689817" y="3552996"/>
            <a:ext cx="144000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6499317" y="6148589"/>
            <a:ext cx="144000" cy="25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6300483" y="1700738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6300483" y="2110134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6300483" y="2345438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6300483" y="3126188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6300483" y="3357945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6300483" y="4728388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6300483" y="5313203"/>
            <a:ext cx="144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6108196" y="3444854"/>
            <a:ext cx="144000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6104312" y="5205370"/>
            <a:ext cx="144000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4782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4" y="399704"/>
            <a:ext cx="2946551" cy="256553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650" y="385010"/>
            <a:ext cx="3251367" cy="253378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146" y="399704"/>
            <a:ext cx="2902099" cy="26417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328" y="399704"/>
            <a:ext cx="2711589" cy="2667137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99529" y="63282"/>
            <a:ext cx="27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偏見を捨て「知」を獲得せよ！</a:t>
            </a:r>
            <a:endParaRPr lang="ja-JP" altLang="en-US" sz="1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449272" y="63282"/>
            <a:ext cx="24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偏見を捨て「知」を獲得せよ！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27094" y="63282"/>
            <a:ext cx="3321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私は存在するが、世界は存在するのか？</a:t>
            </a:r>
            <a:endParaRPr lang="ja-JP" altLang="en-US" sz="1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644188" y="63281"/>
            <a:ext cx="3321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私は存在するが、世界は存在するのか？</a:t>
            </a:r>
            <a:endParaRPr lang="ja-JP" altLang="en-US" sz="1400" dirty="0"/>
          </a:p>
        </p:txBody>
      </p:sp>
      <p:sp>
        <p:nvSpPr>
          <p:cNvPr id="10" name="正方形/長方形 9"/>
          <p:cNvSpPr/>
          <p:nvPr/>
        </p:nvSpPr>
        <p:spPr>
          <a:xfrm>
            <a:off x="7691066" y="116502"/>
            <a:ext cx="360000" cy="20019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09097" y="449228"/>
            <a:ext cx="324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172343" y="1205835"/>
            <a:ext cx="144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370347" y="2732693"/>
            <a:ext cx="324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1263811" y="2275848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346719" y="1487530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377344" y="127169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639159" y="912616"/>
            <a:ext cx="32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0318033" y="830296"/>
            <a:ext cx="324000" cy="31074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29085" y="449228"/>
            <a:ext cx="126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604255" y="457043"/>
            <a:ext cx="126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501087" y="129225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013455" y="2128773"/>
            <a:ext cx="126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137409" y="2578144"/>
            <a:ext cx="126000" cy="10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69419" y="2733034"/>
            <a:ext cx="234000" cy="12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908467" y="2491804"/>
            <a:ext cx="216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973030" y="2822693"/>
            <a:ext cx="144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830280" y="2822693"/>
            <a:ext cx="144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1106060" y="116503"/>
            <a:ext cx="360000" cy="20019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235848" y="426682"/>
            <a:ext cx="32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0921597" y="429518"/>
            <a:ext cx="32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1907075" y="830296"/>
            <a:ext cx="324000" cy="31074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1674118" y="2275848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1" name="図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" y="3687510"/>
            <a:ext cx="2946551" cy="256553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403" y="3672816"/>
            <a:ext cx="3251367" cy="25337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899" y="3687510"/>
            <a:ext cx="2902099" cy="26417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081" y="3687510"/>
            <a:ext cx="2711589" cy="26671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5" name="テキスト ボックス 74"/>
          <p:cNvSpPr txBox="1"/>
          <p:nvPr/>
        </p:nvSpPr>
        <p:spPr>
          <a:xfrm>
            <a:off x="193282" y="3351088"/>
            <a:ext cx="270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偏見を捨て「知」を獲得せよ！</a:t>
            </a:r>
            <a:endParaRPr lang="ja-JP" altLang="en-US" sz="1400" dirty="0"/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3443025" y="3351088"/>
            <a:ext cx="2448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偏見を捨て「知」を獲得せよ！</a:t>
            </a:r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6220847" y="3351088"/>
            <a:ext cx="33218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私は存在するが、世界は存在するのか？</a:t>
            </a:r>
            <a:endParaRPr lang="ja-JP" altLang="en-US" sz="1400" dirty="0"/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9637941" y="3351087"/>
            <a:ext cx="33218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私は存在するが、世界は存在するのか？</a:t>
            </a:r>
            <a:endParaRPr lang="ja-JP" altLang="en-US" sz="1400" dirty="0"/>
          </a:p>
        </p:txBody>
      </p:sp>
      <p:sp>
        <p:nvSpPr>
          <p:cNvPr id="79" name="正方形/長方形 78"/>
          <p:cNvSpPr/>
          <p:nvPr/>
        </p:nvSpPr>
        <p:spPr>
          <a:xfrm>
            <a:off x="7684819" y="3404308"/>
            <a:ext cx="360000" cy="2001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02850" y="3737034"/>
            <a:ext cx="324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8166096" y="4493641"/>
            <a:ext cx="144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364100" y="6020499"/>
            <a:ext cx="324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1257564" y="5563654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340472" y="4775336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371097" y="3414975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632912" y="4200422"/>
            <a:ext cx="32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0311786" y="4118102"/>
            <a:ext cx="324000" cy="31074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22838" y="3737034"/>
            <a:ext cx="126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3598008" y="3744849"/>
            <a:ext cx="126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494840" y="3417031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007208" y="5416579"/>
            <a:ext cx="126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131162" y="5865950"/>
            <a:ext cx="126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763172" y="6020840"/>
            <a:ext cx="234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7902220" y="5779610"/>
            <a:ext cx="216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7966783" y="6110499"/>
            <a:ext cx="144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8824033" y="6110499"/>
            <a:ext cx="144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11099813" y="3404309"/>
            <a:ext cx="360000" cy="2001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7229601" y="3714488"/>
            <a:ext cx="32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0915350" y="3717324"/>
            <a:ext cx="32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11900828" y="4118102"/>
            <a:ext cx="324000" cy="31074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11667871" y="5563654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67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3213265" cy="2578233"/>
          </a:xfrm>
          <a:prstGeom prst="rect">
            <a:avLst/>
          </a:prstGeom>
          <a:ln>
            <a:noFill/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61" y="419100"/>
            <a:ext cx="3264068" cy="264808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525" y="419100"/>
            <a:ext cx="3079908" cy="255283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384853" y="1428205"/>
            <a:ext cx="82841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スピノザ</a:t>
            </a:r>
            <a:endParaRPr kumimoji="1" lang="ja-JP" altLang="en-US" sz="900" b="1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433" y="403470"/>
            <a:ext cx="3257717" cy="265443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7644" y="63282"/>
            <a:ext cx="2891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世界のすべては「神」の現れである</a:t>
            </a:r>
            <a:endParaRPr lang="ja-JP" altLang="en-US" sz="1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29428" y="63282"/>
            <a:ext cx="3019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人間は生まれたときは「白紙」である</a:t>
            </a:r>
            <a:endParaRPr lang="ja-JP" altLang="en-US" sz="1400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2202" y="3067186"/>
            <a:ext cx="710954" cy="810162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2690639" y="1463806"/>
            <a:ext cx="32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022054" y="450360"/>
            <a:ext cx="32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72432" y="1079499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477031" y="127450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680476" y="450857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47508" y="1651222"/>
            <a:ext cx="162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916424" y="2014865"/>
            <a:ext cx="288000" cy="288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11842" y="2076680"/>
            <a:ext cx="144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443195" y="2871223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580609" y="1733407"/>
            <a:ext cx="50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077555" y="2909703"/>
            <a:ext cx="25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178202" y="450857"/>
            <a:ext cx="19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412778" y="446277"/>
            <a:ext cx="52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047942" y="888609"/>
            <a:ext cx="270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368387" y="2750073"/>
            <a:ext cx="23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474275" y="125541"/>
            <a:ext cx="162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208043" y="450684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765580" y="2811888"/>
            <a:ext cx="23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137228" y="2811888"/>
            <a:ext cx="23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937944" y="2644633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184498" y="2484424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200228" y="3400267"/>
            <a:ext cx="108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2767859" y="2577373"/>
            <a:ext cx="108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0412289" y="446277"/>
            <a:ext cx="19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1189922" y="446277"/>
            <a:ext cx="43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1846351" y="446277"/>
            <a:ext cx="32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874152" y="744609"/>
            <a:ext cx="432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9881967" y="961794"/>
            <a:ext cx="32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1398829" y="752424"/>
            <a:ext cx="108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0320770" y="1669222"/>
            <a:ext cx="180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1819902" y="1669222"/>
            <a:ext cx="180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0322289" y="2068865"/>
            <a:ext cx="180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1821421" y="2068865"/>
            <a:ext cx="180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0252859" y="1288009"/>
            <a:ext cx="648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1830721" y="1294486"/>
            <a:ext cx="504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173" y="4299308"/>
            <a:ext cx="3213265" cy="257823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188" y="4299308"/>
            <a:ext cx="3264068" cy="264808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352" y="4299308"/>
            <a:ext cx="3079908" cy="25528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3" name="テキスト ボックス 52"/>
          <p:cNvSpPr txBox="1"/>
          <p:nvPr/>
        </p:nvSpPr>
        <p:spPr>
          <a:xfrm>
            <a:off x="2294680" y="5308413"/>
            <a:ext cx="82841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スピノザ</a:t>
            </a:r>
            <a:endParaRPr kumimoji="1" lang="ja-JP" altLang="en-US" sz="900" b="1" dirty="0"/>
          </a:p>
        </p:txBody>
      </p:sp>
      <p:pic>
        <p:nvPicPr>
          <p:cNvPr id="54" name="図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1260" y="4283678"/>
            <a:ext cx="3257717" cy="26544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テキスト ボックス 54"/>
          <p:cNvSpPr txBox="1"/>
          <p:nvPr/>
        </p:nvSpPr>
        <p:spPr>
          <a:xfrm>
            <a:off x="-82529" y="3943490"/>
            <a:ext cx="28918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世界のすべては「神」の現れである</a:t>
            </a:r>
            <a:endParaRPr lang="ja-JP" altLang="en-US" sz="1400" dirty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6439255" y="3943490"/>
            <a:ext cx="30195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人間は生まれたときは「白紙」である</a:t>
            </a:r>
            <a:endParaRPr lang="ja-JP" altLang="en-US" sz="1400" dirty="0"/>
          </a:p>
        </p:txBody>
      </p:sp>
      <p:pic>
        <p:nvPicPr>
          <p:cNvPr id="58" name="図 5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2029" y="6947394"/>
            <a:ext cx="710954" cy="81016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9" name="正方形/長方形 58"/>
          <p:cNvSpPr/>
          <p:nvPr/>
        </p:nvSpPr>
        <p:spPr>
          <a:xfrm>
            <a:off x="2600466" y="5344014"/>
            <a:ext cx="32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31881" y="4330568"/>
            <a:ext cx="32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82259" y="4959707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386858" y="4007658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590303" y="4331065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57335" y="5531430"/>
            <a:ext cx="162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826251" y="5895073"/>
            <a:ext cx="288000" cy="28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221669" y="5956888"/>
            <a:ext cx="144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353022" y="6751431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3490436" y="5613615"/>
            <a:ext cx="50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3987382" y="6789911"/>
            <a:ext cx="25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5088029" y="4331065"/>
            <a:ext cx="19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4322605" y="4326485"/>
            <a:ext cx="52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4957769" y="4768817"/>
            <a:ext cx="270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5278214" y="6630281"/>
            <a:ext cx="23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8384102" y="4005749"/>
            <a:ext cx="162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7117870" y="4330892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6675407" y="6692096"/>
            <a:ext cx="23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7047055" y="6692096"/>
            <a:ext cx="23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6847771" y="6524841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8094325" y="6364632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7110055" y="7280475"/>
            <a:ext cx="108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2677686" y="6457581"/>
            <a:ext cx="108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0322116" y="4326485"/>
            <a:ext cx="19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1099749" y="4326485"/>
            <a:ext cx="43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1756178" y="4326485"/>
            <a:ext cx="32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9783979" y="4624817"/>
            <a:ext cx="43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9791794" y="4842002"/>
            <a:ext cx="32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1308656" y="4632632"/>
            <a:ext cx="108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0230597" y="5549430"/>
            <a:ext cx="180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1729729" y="5549430"/>
            <a:ext cx="180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0232116" y="5949073"/>
            <a:ext cx="180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1731248" y="5949073"/>
            <a:ext cx="180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0162686" y="5168217"/>
            <a:ext cx="648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1740548" y="5174694"/>
            <a:ext cx="504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514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660"/>
            <a:ext cx="3168813" cy="251472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421" y="433134"/>
            <a:ext cx="3365673" cy="266713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850" y="441708"/>
            <a:ext cx="3029106" cy="5359675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7948643" y="1688744"/>
            <a:ext cx="1000898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ルソー</a:t>
            </a:r>
            <a:endParaRPr kumimoji="1" lang="ja-JP" altLang="en-US" sz="9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358489" y="2898528"/>
            <a:ext cx="7797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パスカル</a:t>
            </a:r>
            <a:endParaRPr kumimoji="1" lang="ja-JP" altLang="en-US" sz="9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3190" y="1587608"/>
            <a:ext cx="88063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パスカル</a:t>
            </a:r>
            <a:endParaRPr kumimoji="1" lang="ja-JP" altLang="en-US" sz="9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31613" y="63282"/>
            <a:ext cx="27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人間は弱いが、「考える」から偉い</a:t>
            </a:r>
            <a:endParaRPr lang="ja-JP" altLang="en-US" sz="1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836690" y="63282"/>
            <a:ext cx="3321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「理性より感情」と言った啓蒙主義者</a:t>
            </a:r>
            <a:endParaRPr lang="ja-JP" altLang="en-US" sz="1400" dirty="0"/>
          </a:p>
        </p:txBody>
      </p:sp>
      <p:sp>
        <p:nvSpPr>
          <p:cNvPr id="13" name="正方形/長方形 12"/>
          <p:cNvSpPr/>
          <p:nvPr/>
        </p:nvSpPr>
        <p:spPr>
          <a:xfrm>
            <a:off x="1422688" y="477237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256445" y="1526802"/>
            <a:ext cx="23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12796" y="1622702"/>
            <a:ext cx="32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070758" y="2616736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114862" y="1091942"/>
            <a:ext cx="162000" cy="2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228305" y="124621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652274" y="2940641"/>
            <a:ext cx="32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21683" y="473114"/>
            <a:ext cx="32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19613" y="2074792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804429" y="1871021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01334" y="2818713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403822" y="2818713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314836" y="473114"/>
            <a:ext cx="32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743659" y="473114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385569" y="1361358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904274" y="722692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265085" y="1385888"/>
            <a:ext cx="14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597243" y="124621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764638" y="1550702"/>
            <a:ext cx="23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805983" y="2716825"/>
            <a:ext cx="162000" cy="162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882088" y="123258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9146561" y="123258"/>
            <a:ext cx="180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8540522" y="473114"/>
            <a:ext cx="21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398033" y="1720150"/>
            <a:ext cx="21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218561" y="2485358"/>
            <a:ext cx="234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021513" y="2485358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025428" y="2661203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7998445" y="2844863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225848" y="3221317"/>
            <a:ext cx="162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7996752" y="4030209"/>
            <a:ext cx="162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8461767" y="4030209"/>
            <a:ext cx="162000" cy="1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297030" y="3653755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7793306" y="3653755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288259" y="4478279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7807980" y="4478279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8890417" y="4478279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9628971" y="4478279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7292166" y="4646309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9234289" y="4646309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8870879" y="4646309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9601618" y="4646309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7663394" y="4829969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8206564" y="5443472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8444931" y="5443472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784538" y="5627132"/>
            <a:ext cx="126000" cy="144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9" name="図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0" y="3572604"/>
            <a:ext cx="3168813" cy="2514729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611" y="3560078"/>
            <a:ext cx="3365673" cy="2667137"/>
          </a:xfrm>
          <a:prstGeom prst="rect">
            <a:avLst/>
          </a:prstGeom>
        </p:spPr>
      </p:pic>
      <p:sp>
        <p:nvSpPr>
          <p:cNvPr id="61" name="テキスト ボックス 60"/>
          <p:cNvSpPr txBox="1"/>
          <p:nvPr/>
        </p:nvSpPr>
        <p:spPr>
          <a:xfrm>
            <a:off x="3441679" y="6025472"/>
            <a:ext cx="7797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パスカル</a:t>
            </a:r>
            <a:endParaRPr kumimoji="1" lang="ja-JP" altLang="en-US" sz="900" b="1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66380" y="4714552"/>
            <a:ext cx="88063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パスカル</a:t>
            </a:r>
            <a:endParaRPr kumimoji="1" lang="ja-JP" altLang="en-US" sz="900" b="1" dirty="0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14803" y="3190226"/>
            <a:ext cx="27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人間は弱いが、「考える」から偉い</a:t>
            </a:r>
            <a:endParaRPr lang="ja-JP" altLang="en-US" sz="1400" dirty="0"/>
          </a:p>
        </p:txBody>
      </p:sp>
      <p:sp>
        <p:nvSpPr>
          <p:cNvPr id="65" name="正方形/長方形 64"/>
          <p:cNvSpPr/>
          <p:nvPr/>
        </p:nvSpPr>
        <p:spPr>
          <a:xfrm>
            <a:off x="1505878" y="3604181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4339635" y="4653746"/>
            <a:ext cx="23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495986" y="4749646"/>
            <a:ext cx="32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153948" y="5743680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2198052" y="4218886"/>
            <a:ext cx="162000" cy="2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3735464" y="6067585"/>
            <a:ext cx="32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304873" y="3600058"/>
            <a:ext cx="32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602803" y="5201736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887619" y="4997965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084524" y="5945657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487012" y="5945657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4398026" y="3600058"/>
            <a:ext cx="32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4826849" y="3600058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3468759" y="4488302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3987464" y="3849636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348275" y="4512832"/>
            <a:ext cx="14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680433" y="3251565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5847828" y="4677646"/>
            <a:ext cx="23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5889173" y="5843769"/>
            <a:ext cx="162000" cy="1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5" name="図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890" y="431466"/>
            <a:ext cx="3029106" cy="5359675"/>
          </a:xfrm>
          <a:prstGeom prst="rect">
            <a:avLst/>
          </a:prstGeom>
        </p:spPr>
      </p:pic>
      <p:sp>
        <p:nvSpPr>
          <p:cNvPr id="86" name="テキスト ボックス 85"/>
          <p:cNvSpPr txBox="1"/>
          <p:nvPr/>
        </p:nvSpPr>
        <p:spPr>
          <a:xfrm>
            <a:off x="11073683" y="1678502"/>
            <a:ext cx="1000898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b="1" dirty="0" smtClean="0"/>
              <a:t>ルソー</a:t>
            </a:r>
            <a:endParaRPr kumimoji="1" lang="ja-JP" altLang="en-US" sz="900" b="1" dirty="0"/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9961730" y="53040"/>
            <a:ext cx="3321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「理性より感情」と言った啓蒙主義者</a:t>
            </a:r>
            <a:endParaRPr lang="ja-JP" altLang="en-US" sz="1400" dirty="0"/>
          </a:p>
        </p:txBody>
      </p:sp>
      <p:sp>
        <p:nvSpPr>
          <p:cNvPr id="88" name="正方形/長方形 87"/>
          <p:cNvSpPr/>
          <p:nvPr/>
        </p:nvSpPr>
        <p:spPr>
          <a:xfrm>
            <a:off x="10353345" y="114379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1007128" y="113016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2271601" y="113016"/>
            <a:ext cx="180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1665562" y="462872"/>
            <a:ext cx="21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1523073" y="1709908"/>
            <a:ext cx="21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2343601" y="2475116"/>
            <a:ext cx="23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0146553" y="2475116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0150468" y="2650961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1123485" y="2834621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11350888" y="3211075"/>
            <a:ext cx="162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1121792" y="4019967"/>
            <a:ext cx="162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1586807" y="4019967"/>
            <a:ext cx="162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10422070" y="3643513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10918346" y="3643513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10413299" y="4468037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0933020" y="4468037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12015457" y="4468037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12754011" y="4468037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10417206" y="4636067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12359329" y="4636067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11995919" y="4636067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12726658" y="4636067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10788434" y="4819727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11331604" y="5433230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11569971" y="5433230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10909578" y="5616890"/>
            <a:ext cx="126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104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860</Words>
  <Application>Microsoft Office PowerPoint</Application>
  <PresentationFormat>ワイド画面</PresentationFormat>
  <Paragraphs>167</Paragraphs>
  <Slides>22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7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哲学をつくった哲学者</vt:lpstr>
      <vt:lpstr>PowerPoint プレゼンテーション</vt:lpstr>
      <vt:lpstr>PowerPoint プレゼンテーション</vt:lpstr>
      <vt:lpstr>PowerPoint プレゼンテーション</vt:lpstr>
      <vt:lpstr>近代思想を作った哲学者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近代思想を揺るがした哲学者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現代思想を導く哲学者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森田 賢</dc:creator>
  <cp:lastModifiedBy>morita</cp:lastModifiedBy>
  <cp:revision>728</cp:revision>
  <dcterms:created xsi:type="dcterms:W3CDTF">2016-05-16T23:10:41Z</dcterms:created>
  <dcterms:modified xsi:type="dcterms:W3CDTF">2016-05-18T14:29:02Z</dcterms:modified>
</cp:coreProperties>
</file>